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Lst>
  <p:notesMasterIdLst>
    <p:notesMasterId r:id="rId30"/>
  </p:notesMasterIdLst>
  <p:sldIdLst>
    <p:sldId id="256" r:id="rId2"/>
    <p:sldId id="260" r:id="rId3"/>
    <p:sldId id="271" r:id="rId4"/>
    <p:sldId id="264" r:id="rId5"/>
    <p:sldId id="379" r:id="rId6"/>
    <p:sldId id="420" r:id="rId7"/>
    <p:sldId id="411" r:id="rId8"/>
    <p:sldId id="430" r:id="rId9"/>
    <p:sldId id="421" r:id="rId10"/>
    <p:sldId id="266" r:id="rId11"/>
    <p:sldId id="431" r:id="rId12"/>
    <p:sldId id="423" r:id="rId13"/>
    <p:sldId id="429" r:id="rId14"/>
    <p:sldId id="428" r:id="rId15"/>
    <p:sldId id="424" r:id="rId16"/>
    <p:sldId id="426" r:id="rId17"/>
    <p:sldId id="425" r:id="rId18"/>
    <p:sldId id="427" r:id="rId19"/>
    <p:sldId id="413" r:id="rId20"/>
    <p:sldId id="412" r:id="rId21"/>
    <p:sldId id="414" r:id="rId22"/>
    <p:sldId id="415" r:id="rId23"/>
    <p:sldId id="410" r:id="rId24"/>
    <p:sldId id="418" r:id="rId25"/>
    <p:sldId id="419" r:id="rId26"/>
    <p:sldId id="416" r:id="rId27"/>
    <p:sldId id="417" r:id="rId28"/>
    <p:sldId id="40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409AE5-B4AD-4E94-BBF8-97ACC8733D5E}">
          <p14:sldIdLst>
            <p14:sldId id="256"/>
            <p14:sldId id="260"/>
            <p14:sldId id="271"/>
            <p14:sldId id="264"/>
            <p14:sldId id="379"/>
            <p14:sldId id="420"/>
            <p14:sldId id="411"/>
            <p14:sldId id="430"/>
            <p14:sldId id="421"/>
            <p14:sldId id="266"/>
            <p14:sldId id="431"/>
            <p14:sldId id="423"/>
            <p14:sldId id="429"/>
            <p14:sldId id="428"/>
            <p14:sldId id="424"/>
            <p14:sldId id="426"/>
            <p14:sldId id="425"/>
            <p14:sldId id="427"/>
            <p14:sldId id="413"/>
            <p14:sldId id="412"/>
            <p14:sldId id="414"/>
            <p14:sldId id="415"/>
            <p14:sldId id="410"/>
            <p14:sldId id="418"/>
            <p14:sldId id="419"/>
            <p14:sldId id="416"/>
            <p14:sldId id="417"/>
            <p14:sldId id="4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85263" autoAdjust="0"/>
  </p:normalViewPr>
  <p:slideViewPr>
    <p:cSldViewPr snapToGrid="0">
      <p:cViewPr varScale="1">
        <p:scale>
          <a:sx n="97" d="100"/>
          <a:sy n="97" d="100"/>
        </p:scale>
        <p:origin x="7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4F252-8629-47EA-87CE-773610201442}" type="datetimeFigureOut">
              <a:rPr lang="en-US" smtClean="0"/>
              <a:t>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57929-CF4F-4DE2-810B-014D27B8385A}" type="slidenum">
              <a:rPr lang="en-US" smtClean="0"/>
              <a:t>‹#›</a:t>
            </a:fld>
            <a:endParaRPr lang="en-US"/>
          </a:p>
        </p:txBody>
      </p:sp>
    </p:spTree>
    <p:extLst>
      <p:ext uri="{BB962C8B-B14F-4D97-AF65-F5344CB8AC3E}">
        <p14:creationId xmlns:p14="http://schemas.microsoft.com/office/powerpoint/2010/main" val="194781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Meetings how often – how long? – Who is willing to teach/share something?</a:t>
            </a:r>
          </a:p>
          <a:p>
            <a:r>
              <a:rPr lang="en-US" dirty="0"/>
              <a:t>Circle 3 that you are most interested in</a:t>
            </a:r>
          </a:p>
        </p:txBody>
      </p:sp>
      <p:sp>
        <p:nvSpPr>
          <p:cNvPr id="4" name="Slide Number Placeholder 3"/>
          <p:cNvSpPr>
            <a:spLocks noGrp="1"/>
          </p:cNvSpPr>
          <p:nvPr>
            <p:ph type="sldNum" sz="quarter" idx="5"/>
          </p:nvPr>
        </p:nvSpPr>
        <p:spPr/>
        <p:txBody>
          <a:bodyPr/>
          <a:lstStyle/>
          <a:p>
            <a:fld id="{74257929-CF4F-4DE2-810B-014D27B8385A}" type="slidenum">
              <a:rPr lang="en-US" smtClean="0"/>
              <a:t>7</a:t>
            </a:fld>
            <a:endParaRPr lang="en-US"/>
          </a:p>
        </p:txBody>
      </p:sp>
    </p:spTree>
    <p:extLst>
      <p:ext uri="{BB962C8B-B14F-4D97-AF65-F5344CB8AC3E}">
        <p14:creationId xmlns:p14="http://schemas.microsoft.com/office/powerpoint/2010/main" val="3370276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do friendly phishing</a:t>
            </a:r>
          </a:p>
          <a:p>
            <a:r>
              <a:rPr lang="en-US" dirty="0"/>
              <a:t>Do you use it as training or a measurement</a:t>
            </a:r>
          </a:p>
          <a:p>
            <a:r>
              <a:rPr lang="en-US" dirty="0"/>
              <a:t>Are you using a tool or built your own solution?</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17</a:t>
            </a:fld>
            <a:endParaRPr lang="en-US"/>
          </a:p>
        </p:txBody>
      </p:sp>
    </p:spTree>
    <p:extLst>
      <p:ext uri="{BB962C8B-B14F-4D97-AF65-F5344CB8AC3E}">
        <p14:creationId xmlns:p14="http://schemas.microsoft.com/office/powerpoint/2010/main" val="1232106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do friendly phishing</a:t>
            </a:r>
          </a:p>
          <a:p>
            <a:r>
              <a:rPr lang="en-US" dirty="0"/>
              <a:t>Do you use it as training or a measurement</a:t>
            </a:r>
          </a:p>
          <a:p>
            <a:r>
              <a:rPr lang="en-US" dirty="0"/>
              <a:t>Are you using a tool or built your own solution?</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18</a:t>
            </a:fld>
            <a:endParaRPr lang="en-US"/>
          </a:p>
        </p:txBody>
      </p:sp>
    </p:spTree>
    <p:extLst>
      <p:ext uri="{BB962C8B-B14F-4D97-AF65-F5344CB8AC3E}">
        <p14:creationId xmlns:p14="http://schemas.microsoft.com/office/powerpoint/2010/main" val="3624361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Meetings how often – how long? – Who is willing to teach/share something?</a:t>
            </a:r>
          </a:p>
          <a:p>
            <a:r>
              <a:rPr lang="en-US" dirty="0"/>
              <a:t>Circle 3 that you are most interested in</a:t>
            </a:r>
          </a:p>
        </p:txBody>
      </p:sp>
      <p:sp>
        <p:nvSpPr>
          <p:cNvPr id="4" name="Slide Number Placeholder 3"/>
          <p:cNvSpPr>
            <a:spLocks noGrp="1"/>
          </p:cNvSpPr>
          <p:nvPr>
            <p:ph type="sldNum" sz="quarter" idx="5"/>
          </p:nvPr>
        </p:nvSpPr>
        <p:spPr/>
        <p:txBody>
          <a:bodyPr/>
          <a:lstStyle/>
          <a:p>
            <a:fld id="{74257929-CF4F-4DE2-810B-014D27B8385A}" type="slidenum">
              <a:rPr lang="en-US" smtClean="0"/>
              <a:t>8</a:t>
            </a:fld>
            <a:endParaRPr lang="en-US"/>
          </a:p>
        </p:txBody>
      </p:sp>
    </p:spTree>
    <p:extLst>
      <p:ext uri="{BB962C8B-B14F-4D97-AF65-F5344CB8AC3E}">
        <p14:creationId xmlns:p14="http://schemas.microsoft.com/office/powerpoint/2010/main" val="1101742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do friendly phishing</a:t>
            </a:r>
          </a:p>
          <a:p>
            <a:r>
              <a:rPr lang="en-US" dirty="0"/>
              <a:t>Do you use it as training or a measurement</a:t>
            </a:r>
          </a:p>
          <a:p>
            <a:r>
              <a:rPr lang="en-US" dirty="0"/>
              <a:t>Are you using a tool or built your own solution?</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10</a:t>
            </a:fld>
            <a:endParaRPr lang="en-US"/>
          </a:p>
        </p:txBody>
      </p:sp>
    </p:spTree>
    <p:extLst>
      <p:ext uri="{BB962C8B-B14F-4D97-AF65-F5344CB8AC3E}">
        <p14:creationId xmlns:p14="http://schemas.microsoft.com/office/powerpoint/2010/main" val="171323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do friendly phishing</a:t>
            </a:r>
          </a:p>
          <a:p>
            <a:r>
              <a:rPr lang="en-US" dirty="0"/>
              <a:t>Do you use it as training or a measurement</a:t>
            </a:r>
          </a:p>
          <a:p>
            <a:r>
              <a:rPr lang="en-US" dirty="0"/>
              <a:t>Are you using a tool or built your own solution?</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11</a:t>
            </a:fld>
            <a:endParaRPr lang="en-US"/>
          </a:p>
        </p:txBody>
      </p:sp>
    </p:spTree>
    <p:extLst>
      <p:ext uri="{BB962C8B-B14F-4D97-AF65-F5344CB8AC3E}">
        <p14:creationId xmlns:p14="http://schemas.microsoft.com/office/powerpoint/2010/main" val="2774608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do friendly phishing</a:t>
            </a:r>
          </a:p>
          <a:p>
            <a:r>
              <a:rPr lang="en-US" dirty="0"/>
              <a:t>Do you use it as training or a measurement</a:t>
            </a:r>
          </a:p>
          <a:p>
            <a:r>
              <a:rPr lang="en-US" dirty="0"/>
              <a:t>Are you using a tool or built your own solution?</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12</a:t>
            </a:fld>
            <a:endParaRPr lang="en-US"/>
          </a:p>
        </p:txBody>
      </p:sp>
    </p:spTree>
    <p:extLst>
      <p:ext uri="{BB962C8B-B14F-4D97-AF65-F5344CB8AC3E}">
        <p14:creationId xmlns:p14="http://schemas.microsoft.com/office/powerpoint/2010/main" val="2458310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do friendly phishing</a:t>
            </a:r>
          </a:p>
          <a:p>
            <a:r>
              <a:rPr lang="en-US" dirty="0"/>
              <a:t>Do you use it as training or a measurement</a:t>
            </a:r>
          </a:p>
          <a:p>
            <a:r>
              <a:rPr lang="en-US" dirty="0"/>
              <a:t>Are you using a tool or built your own solution?</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13</a:t>
            </a:fld>
            <a:endParaRPr lang="en-US"/>
          </a:p>
        </p:txBody>
      </p:sp>
    </p:spTree>
    <p:extLst>
      <p:ext uri="{BB962C8B-B14F-4D97-AF65-F5344CB8AC3E}">
        <p14:creationId xmlns:p14="http://schemas.microsoft.com/office/powerpoint/2010/main" val="2223344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do friendly phishing</a:t>
            </a:r>
          </a:p>
          <a:p>
            <a:r>
              <a:rPr lang="en-US" dirty="0"/>
              <a:t>Do you use it as training or a measurement</a:t>
            </a:r>
          </a:p>
          <a:p>
            <a:r>
              <a:rPr lang="en-US" dirty="0"/>
              <a:t>Are you using a tool or built your own solution?</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14</a:t>
            </a:fld>
            <a:endParaRPr lang="en-US"/>
          </a:p>
        </p:txBody>
      </p:sp>
    </p:spTree>
    <p:extLst>
      <p:ext uri="{BB962C8B-B14F-4D97-AF65-F5344CB8AC3E}">
        <p14:creationId xmlns:p14="http://schemas.microsoft.com/office/powerpoint/2010/main" val="813962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do friendly phishing</a:t>
            </a:r>
          </a:p>
          <a:p>
            <a:r>
              <a:rPr lang="en-US" dirty="0"/>
              <a:t>Do you use it as training or a measurement</a:t>
            </a:r>
          </a:p>
          <a:p>
            <a:r>
              <a:rPr lang="en-US" dirty="0"/>
              <a:t>Are you using a tool or built your own solution?</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15</a:t>
            </a:fld>
            <a:endParaRPr lang="en-US"/>
          </a:p>
        </p:txBody>
      </p:sp>
    </p:spTree>
    <p:extLst>
      <p:ext uri="{BB962C8B-B14F-4D97-AF65-F5344CB8AC3E}">
        <p14:creationId xmlns:p14="http://schemas.microsoft.com/office/powerpoint/2010/main" val="2274823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do friendly phishing</a:t>
            </a:r>
          </a:p>
          <a:p>
            <a:r>
              <a:rPr lang="en-US" dirty="0"/>
              <a:t>Do you use it as training or a measurement</a:t>
            </a:r>
          </a:p>
          <a:p>
            <a:r>
              <a:rPr lang="en-US" dirty="0"/>
              <a:t>Are you using a tool or built your own solution?</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16</a:t>
            </a:fld>
            <a:endParaRPr lang="en-US"/>
          </a:p>
        </p:txBody>
      </p:sp>
    </p:spTree>
    <p:extLst>
      <p:ext uri="{BB962C8B-B14F-4D97-AF65-F5344CB8AC3E}">
        <p14:creationId xmlns:p14="http://schemas.microsoft.com/office/powerpoint/2010/main" val="395326589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8393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2463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0428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497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48A87A34-81AB-432B-8DAE-1953F412C126}" type="datetimeFigureOut">
              <a:rPr lang="en-US" smtClean="0"/>
              <a:t>2/3/2019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603668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708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0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8022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397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2/3/2019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208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2/3/2019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3175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8A87A34-81AB-432B-8DAE-1953F412C126}" type="datetimeFigureOut">
              <a:rPr lang="en-US" smtClean="0"/>
              <a:pPr/>
              <a:t>2/3/2019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4878278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etgophish.com/" TargetMode="External"/><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hyperlink" Target="https://www.trustedsec.com/social-engineer-toolkit-se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hyperlink" Target="https://www.trustedsec.com/2018/12/webinar-series-post-exploitation/"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silentbreaksecurity.com/red-team-toolkit/slingshot/"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hyperlink" Target="http://overthewire.org/wargames/bandit/bandit27.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mailto:Nathan.cooper@owasp.org" TargetMode="External"/><Relationship Id="rId7" Type="http://schemas.openxmlformats.org/officeDocument/2006/relationships/image" Target="../media/image5.png"/><Relationship Id="rId2" Type="http://schemas.openxmlformats.org/officeDocument/2006/relationships/hyperlink" Target="https://www.linkedin.com/in/nathan-cooper-35b0782b/" TargetMode="External"/><Relationship Id="rId1" Type="http://schemas.openxmlformats.org/officeDocument/2006/relationships/slideLayout" Target="../slideLayouts/slideLayout2.xml"/><Relationship Id="rId6" Type="http://schemas.openxmlformats.org/officeDocument/2006/relationships/hyperlink" Target="https://github.com/outofcontrolnate/Central-Pennsylvania--OWASP" TargetMode="External"/><Relationship Id="rId5" Type="http://schemas.openxmlformats.org/officeDocument/2006/relationships/hyperlink" Target="mailto:Joe.oriel@owasp.org" TargetMode="External"/><Relationship Id="rId4" Type="http://schemas.openxmlformats.org/officeDocument/2006/relationships/hyperlink" Target="https://www.linkedin.com/in/joseph-oriel-3474a39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www.owasp.org/index.php/Central_Pennsylvania#OWASP_Central_Pennsylvania" TargetMode="External"/><Relationship Id="rId5" Type="http://schemas.openxmlformats.org/officeDocument/2006/relationships/image" Target="../media/image7.png"/><Relationship Id="rId4" Type="http://schemas.openxmlformats.org/officeDocument/2006/relationships/hyperlink" Target="https://www.owasp.org/index.php/Membershi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lists.owasp.org/mailman/listinfo/owasp-centralpennsylvania"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join.slack.com/t/centralpa-owasp/shared_invite/enQtNTQxMzk4MzgzMTkxLTUxNzQ1OGU5YzM3ZWE5NGJmM2Y3ZWEzOGJiNmI0NTRjMGRjNWI2MjdhM2Y2ZDI3NDM1ZjkwMzRjNjA1MDQ5MWQ"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owasp.org/index.php/OWASP_Serverless_Top_10_Project#tab=Get_involved"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www.youtube.com/channel/UCe8j61ABYDuPTdtjItD2ve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ctrTitle"/>
          </p:nvPr>
        </p:nvSpPr>
        <p:spPr>
          <a:xfrm>
            <a:off x="1876424" y="1122363"/>
            <a:ext cx="9691994" cy="2387600"/>
          </a:xfrm>
        </p:spPr>
        <p:txBody>
          <a:bodyPr/>
          <a:lstStyle/>
          <a:p>
            <a:r>
              <a:rPr lang="en-US" dirty="0">
                <a:solidFill>
                  <a:srgbClr val="002060"/>
                </a:solidFill>
              </a:rPr>
              <a:t>OWASP -</a:t>
            </a:r>
            <a:r>
              <a:rPr lang="en-US" dirty="0"/>
              <a:t> Central Pennsylvania</a:t>
            </a:r>
          </a:p>
        </p:txBody>
      </p:sp>
      <p:sp>
        <p:nvSpPr>
          <p:cNvPr id="3" name="Subtitle 2">
            <a:extLst>
              <a:ext uri="{FF2B5EF4-FFF2-40B4-BE49-F238E27FC236}">
                <a16:creationId xmlns:a16="http://schemas.microsoft.com/office/drawing/2014/main" id="{73DC3F4E-E012-4663-940B-9070225DE334}"/>
              </a:ext>
            </a:extLst>
          </p:cNvPr>
          <p:cNvSpPr>
            <a:spLocks noGrp="1"/>
          </p:cNvSpPr>
          <p:nvPr>
            <p:ph type="subTitle" idx="1"/>
          </p:nvPr>
        </p:nvSpPr>
        <p:spPr/>
        <p:txBody>
          <a:bodyPr/>
          <a:lstStyle/>
          <a:p>
            <a:r>
              <a:rPr lang="en-US" dirty="0"/>
              <a:t>Chapter Leaders - Nathan Cooper and Joe Oriel </a:t>
            </a:r>
          </a:p>
        </p:txBody>
      </p:sp>
    </p:spTree>
    <p:extLst>
      <p:ext uri="{BB962C8B-B14F-4D97-AF65-F5344CB8AC3E}">
        <p14:creationId xmlns:p14="http://schemas.microsoft.com/office/powerpoint/2010/main" val="991304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91938" y="202091"/>
            <a:ext cx="7671029" cy="823058"/>
          </a:xfrm>
        </p:spPr>
        <p:txBody>
          <a:bodyPr>
            <a:normAutofit/>
          </a:bodyPr>
          <a:lstStyle/>
          <a:p>
            <a:r>
              <a:rPr lang="en-US" dirty="0"/>
              <a:t>Phishing</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285135" y="1474839"/>
            <a:ext cx="10843113" cy="4697361"/>
          </a:xfrm>
        </p:spPr>
        <p:txBody>
          <a:bodyPr/>
          <a:lstStyle/>
          <a:p>
            <a:pPr marL="274320" lvl="1" indent="0">
              <a:buNone/>
            </a:pPr>
            <a:r>
              <a:rPr lang="en-US" dirty="0">
                <a:solidFill>
                  <a:srgbClr val="7030A0"/>
                </a:solidFill>
                <a:hlinkClick r:id="rId3">
                  <a:extLst>
                    <a:ext uri="{A12FA001-AC4F-418D-AE19-62706E023703}">
                      <ahyp:hlinkClr xmlns:ahyp="http://schemas.microsoft.com/office/drawing/2018/hyperlinkcolor" val="tx"/>
                    </a:ext>
                  </a:extLst>
                </a:hlinkClick>
              </a:rPr>
              <a:t>GOPhish</a:t>
            </a:r>
            <a:endParaRPr lang="en-US" dirty="0">
              <a:solidFill>
                <a:srgbClr val="7030A0"/>
              </a:solidFill>
            </a:endParaRPr>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274320" lvl="1" indent="0">
              <a:buNone/>
            </a:pPr>
            <a:r>
              <a:rPr lang="en-US" dirty="0">
                <a:solidFill>
                  <a:srgbClr val="7030A0"/>
                </a:solidFill>
                <a:hlinkClick r:id="rId4">
                  <a:extLst>
                    <a:ext uri="{A12FA001-AC4F-418D-AE19-62706E023703}">
                      <ahyp:hlinkClr xmlns:ahyp="http://schemas.microsoft.com/office/drawing/2018/hyperlinkcolor" val="tx"/>
                    </a:ext>
                  </a:extLst>
                </a:hlinkClick>
              </a:rPr>
              <a:t>SET toolkit</a:t>
            </a:r>
            <a:endParaRPr lang="en-US" dirty="0">
              <a:solidFill>
                <a:srgbClr val="7030A0"/>
              </a:solidFill>
            </a:endParaRPr>
          </a:p>
          <a:p>
            <a:pPr marL="274320" lvl="1" indent="0">
              <a:buNone/>
            </a:pPr>
            <a:endParaRPr lang="en-US" dirty="0"/>
          </a:p>
          <a:p>
            <a:pPr marL="274320" lvl="1" indent="0">
              <a:buNone/>
            </a:pPr>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3CE7CEE-2EFE-4B4A-8C92-249B3A9D83CE}"/>
              </a:ext>
            </a:extLst>
          </p:cNvPr>
          <p:cNvPicPr>
            <a:picLocks noChangeAspect="1"/>
          </p:cNvPicPr>
          <p:nvPr/>
        </p:nvPicPr>
        <p:blipFill>
          <a:blip r:embed="rId6"/>
          <a:stretch>
            <a:fillRect/>
          </a:stretch>
        </p:blipFill>
        <p:spPr>
          <a:xfrm>
            <a:off x="2399070" y="1333918"/>
            <a:ext cx="5315957" cy="2527483"/>
          </a:xfrm>
          <a:prstGeom prst="rect">
            <a:avLst/>
          </a:prstGeom>
        </p:spPr>
      </p:pic>
      <p:pic>
        <p:nvPicPr>
          <p:cNvPr id="5" name="Picture 4">
            <a:extLst>
              <a:ext uri="{FF2B5EF4-FFF2-40B4-BE49-F238E27FC236}">
                <a16:creationId xmlns:a16="http://schemas.microsoft.com/office/drawing/2014/main" id="{DF7429CC-3363-4B40-B243-638F3525D452}"/>
              </a:ext>
            </a:extLst>
          </p:cNvPr>
          <p:cNvPicPr>
            <a:picLocks noChangeAspect="1"/>
          </p:cNvPicPr>
          <p:nvPr/>
        </p:nvPicPr>
        <p:blipFill>
          <a:blip r:embed="rId7"/>
          <a:stretch>
            <a:fillRect/>
          </a:stretch>
        </p:blipFill>
        <p:spPr>
          <a:xfrm>
            <a:off x="2726689" y="4005096"/>
            <a:ext cx="2697984" cy="2756130"/>
          </a:xfrm>
          <a:prstGeom prst="rect">
            <a:avLst/>
          </a:prstGeom>
        </p:spPr>
      </p:pic>
    </p:spTree>
    <p:extLst>
      <p:ext uri="{BB962C8B-B14F-4D97-AF65-F5344CB8AC3E}">
        <p14:creationId xmlns:p14="http://schemas.microsoft.com/office/powerpoint/2010/main" val="2409057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91938" y="202091"/>
            <a:ext cx="7671029" cy="823058"/>
          </a:xfrm>
        </p:spPr>
        <p:txBody>
          <a:bodyPr>
            <a:normAutofit/>
          </a:bodyPr>
          <a:lstStyle/>
          <a:p>
            <a:r>
              <a:rPr lang="en-US" dirty="0"/>
              <a:t>Phishing</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285135" y="1474839"/>
            <a:ext cx="10843113" cy="4697361"/>
          </a:xfrm>
        </p:spPr>
        <p:txBody>
          <a:bodyPr/>
          <a:lstStyle/>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5902AF8-86D2-44F1-9ABF-66663D10130B}"/>
              </a:ext>
            </a:extLst>
          </p:cNvPr>
          <p:cNvPicPr>
            <a:picLocks noChangeAspect="1"/>
          </p:cNvPicPr>
          <p:nvPr/>
        </p:nvPicPr>
        <p:blipFill>
          <a:blip r:embed="rId4"/>
          <a:stretch>
            <a:fillRect/>
          </a:stretch>
        </p:blipFill>
        <p:spPr>
          <a:xfrm>
            <a:off x="185744" y="1345040"/>
            <a:ext cx="9952381" cy="5190476"/>
          </a:xfrm>
          <a:prstGeom prst="rect">
            <a:avLst/>
          </a:prstGeom>
        </p:spPr>
      </p:pic>
    </p:spTree>
    <p:extLst>
      <p:ext uri="{BB962C8B-B14F-4D97-AF65-F5344CB8AC3E}">
        <p14:creationId xmlns:p14="http://schemas.microsoft.com/office/powerpoint/2010/main" val="2603824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91938" y="202091"/>
            <a:ext cx="7671029" cy="823058"/>
          </a:xfrm>
        </p:spPr>
        <p:txBody>
          <a:bodyPr>
            <a:normAutofit/>
          </a:bodyPr>
          <a:lstStyle/>
          <a:p>
            <a:r>
              <a:rPr lang="en-US" dirty="0"/>
              <a:t>Phishing – simple </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92E7FD9-80D5-4119-A957-EC2D7BF0FC05}"/>
              </a:ext>
            </a:extLst>
          </p:cNvPr>
          <p:cNvPicPr>
            <a:picLocks noChangeAspect="1"/>
          </p:cNvPicPr>
          <p:nvPr/>
        </p:nvPicPr>
        <p:blipFill>
          <a:blip r:embed="rId4"/>
          <a:stretch>
            <a:fillRect/>
          </a:stretch>
        </p:blipFill>
        <p:spPr>
          <a:xfrm>
            <a:off x="300762" y="2457571"/>
            <a:ext cx="11590476" cy="1942857"/>
          </a:xfrm>
          <a:prstGeom prst="rect">
            <a:avLst/>
          </a:prstGeom>
        </p:spPr>
      </p:pic>
    </p:spTree>
    <p:extLst>
      <p:ext uri="{BB962C8B-B14F-4D97-AF65-F5344CB8AC3E}">
        <p14:creationId xmlns:p14="http://schemas.microsoft.com/office/powerpoint/2010/main" val="1192413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91938" y="202091"/>
            <a:ext cx="7671029" cy="823058"/>
          </a:xfrm>
        </p:spPr>
        <p:txBody>
          <a:bodyPr>
            <a:normAutofit/>
          </a:bodyPr>
          <a:lstStyle/>
          <a:p>
            <a:r>
              <a:rPr lang="en-US" dirty="0"/>
              <a:t>Phishing – </a:t>
            </a:r>
            <a:r>
              <a:rPr lang="en-US" dirty="0" err="1"/>
              <a:t>hotmail</a:t>
            </a: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A761DF7-18DF-4691-A217-A262DA22EC85}"/>
              </a:ext>
            </a:extLst>
          </p:cNvPr>
          <p:cNvPicPr>
            <a:picLocks noChangeAspect="1"/>
          </p:cNvPicPr>
          <p:nvPr/>
        </p:nvPicPr>
        <p:blipFill>
          <a:blip r:embed="rId4"/>
          <a:stretch>
            <a:fillRect/>
          </a:stretch>
        </p:blipFill>
        <p:spPr>
          <a:xfrm>
            <a:off x="167966" y="2389238"/>
            <a:ext cx="12024033" cy="2108983"/>
          </a:xfrm>
          <a:prstGeom prst="rect">
            <a:avLst/>
          </a:prstGeom>
        </p:spPr>
      </p:pic>
    </p:spTree>
    <p:extLst>
      <p:ext uri="{BB962C8B-B14F-4D97-AF65-F5344CB8AC3E}">
        <p14:creationId xmlns:p14="http://schemas.microsoft.com/office/powerpoint/2010/main" val="173941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91938" y="202091"/>
            <a:ext cx="7671029" cy="823058"/>
          </a:xfrm>
        </p:spPr>
        <p:txBody>
          <a:bodyPr>
            <a:normAutofit/>
          </a:bodyPr>
          <a:lstStyle/>
          <a:p>
            <a:r>
              <a:rPr lang="en-US" dirty="0"/>
              <a:t>Phishing – get user list</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8B4452F7-86F7-455A-BE9D-3550769A6695}"/>
              </a:ext>
            </a:extLst>
          </p:cNvPr>
          <p:cNvPicPr>
            <a:picLocks noGrp="1" noChangeAspect="1"/>
          </p:cNvPicPr>
          <p:nvPr>
            <p:ph idx="1"/>
          </p:nvPr>
        </p:nvPicPr>
        <p:blipFill>
          <a:blip r:embed="rId4"/>
          <a:stretch>
            <a:fillRect/>
          </a:stretch>
        </p:blipFill>
        <p:spPr>
          <a:xfrm>
            <a:off x="70537" y="1258529"/>
            <a:ext cx="11636042" cy="4807974"/>
          </a:xfrm>
          <a:prstGeom prst="rect">
            <a:avLst/>
          </a:prstGeom>
        </p:spPr>
      </p:pic>
    </p:spTree>
    <p:extLst>
      <p:ext uri="{BB962C8B-B14F-4D97-AF65-F5344CB8AC3E}">
        <p14:creationId xmlns:p14="http://schemas.microsoft.com/office/powerpoint/2010/main" val="36037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91938" y="202091"/>
            <a:ext cx="7671029" cy="823058"/>
          </a:xfrm>
        </p:spPr>
        <p:txBody>
          <a:bodyPr>
            <a:normAutofit/>
          </a:bodyPr>
          <a:lstStyle/>
          <a:p>
            <a:r>
              <a:rPr lang="en-US" dirty="0"/>
              <a:t>Phishing – EMAIL</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108A77E-5FA0-4E99-9240-038F651E78D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18732D-B066-4910-9DF7-E7EC4619293F}"/>
              </a:ext>
            </a:extLst>
          </p:cNvPr>
          <p:cNvPicPr>
            <a:picLocks noChangeAspect="1"/>
          </p:cNvPicPr>
          <p:nvPr/>
        </p:nvPicPr>
        <p:blipFill>
          <a:blip r:embed="rId4"/>
          <a:stretch>
            <a:fillRect/>
          </a:stretch>
        </p:blipFill>
        <p:spPr>
          <a:xfrm>
            <a:off x="-2389" y="1514168"/>
            <a:ext cx="12292712" cy="5222485"/>
          </a:xfrm>
          <a:prstGeom prst="rect">
            <a:avLst/>
          </a:prstGeom>
        </p:spPr>
      </p:pic>
    </p:spTree>
    <p:extLst>
      <p:ext uri="{BB962C8B-B14F-4D97-AF65-F5344CB8AC3E}">
        <p14:creationId xmlns:p14="http://schemas.microsoft.com/office/powerpoint/2010/main" val="1734744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91938" y="202091"/>
            <a:ext cx="7671029" cy="823058"/>
          </a:xfrm>
        </p:spPr>
        <p:txBody>
          <a:bodyPr>
            <a:normAutofit fontScale="90000"/>
          </a:bodyPr>
          <a:lstStyle/>
          <a:p>
            <a:r>
              <a:rPr lang="en-US" dirty="0"/>
              <a:t>Phishing – website </a:t>
            </a:r>
            <a:r>
              <a:rPr lang="en-US" dirty="0" err="1"/>
              <a:t>aspx</a:t>
            </a:r>
            <a:r>
              <a:rPr lang="en-US" dirty="0"/>
              <a:t> </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2">
            <a:extLst>
              <a:ext uri="{FF2B5EF4-FFF2-40B4-BE49-F238E27FC236}">
                <a16:creationId xmlns:a16="http://schemas.microsoft.com/office/drawing/2014/main" id="{81FC9CB9-7E8F-4131-9728-ABB5698A7250}"/>
              </a:ext>
            </a:extLst>
          </p:cNvPr>
          <p:cNvPicPr>
            <a:picLocks noGrp="1" noChangeAspect="1"/>
          </p:cNvPicPr>
          <p:nvPr>
            <p:ph idx="1"/>
          </p:nvPr>
        </p:nvPicPr>
        <p:blipFill>
          <a:blip r:embed="rId4"/>
          <a:stretch>
            <a:fillRect/>
          </a:stretch>
        </p:blipFill>
        <p:spPr>
          <a:xfrm>
            <a:off x="82085" y="1297858"/>
            <a:ext cx="11293838" cy="4874342"/>
          </a:xfrm>
          <a:prstGeom prst="rect">
            <a:avLst/>
          </a:prstGeom>
        </p:spPr>
      </p:pic>
    </p:spTree>
    <p:extLst>
      <p:ext uri="{BB962C8B-B14F-4D97-AF65-F5344CB8AC3E}">
        <p14:creationId xmlns:p14="http://schemas.microsoft.com/office/powerpoint/2010/main" val="3749994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91938" y="202091"/>
            <a:ext cx="7671029" cy="823058"/>
          </a:xfrm>
        </p:spPr>
        <p:txBody>
          <a:bodyPr>
            <a:normAutofit/>
          </a:bodyPr>
          <a:lstStyle/>
          <a:p>
            <a:r>
              <a:rPr lang="en-US" dirty="0"/>
              <a:t>Phishing – Decode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108A77E-5FA0-4E99-9240-038F651E78D1}"/>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7919226B-2868-4DEF-A520-7A3DA11BC3D6}"/>
              </a:ext>
            </a:extLst>
          </p:cNvPr>
          <p:cNvPicPr>
            <a:picLocks noChangeAspect="1"/>
          </p:cNvPicPr>
          <p:nvPr/>
        </p:nvPicPr>
        <p:blipFill>
          <a:blip r:embed="rId4"/>
          <a:stretch>
            <a:fillRect/>
          </a:stretch>
        </p:blipFill>
        <p:spPr>
          <a:xfrm>
            <a:off x="0" y="1345620"/>
            <a:ext cx="10392697" cy="5451210"/>
          </a:xfrm>
          <a:prstGeom prst="rect">
            <a:avLst/>
          </a:prstGeom>
        </p:spPr>
      </p:pic>
    </p:spTree>
    <p:extLst>
      <p:ext uri="{BB962C8B-B14F-4D97-AF65-F5344CB8AC3E}">
        <p14:creationId xmlns:p14="http://schemas.microsoft.com/office/powerpoint/2010/main" val="3661720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91938" y="202091"/>
            <a:ext cx="7671029" cy="823058"/>
          </a:xfrm>
        </p:spPr>
        <p:txBody>
          <a:bodyPr>
            <a:normAutofit fontScale="90000"/>
          </a:bodyPr>
          <a:lstStyle/>
          <a:p>
            <a:r>
              <a:rPr lang="en-US" dirty="0"/>
              <a:t>Phishing – add username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0964340C-422C-4A76-94ED-7296841DACD4}"/>
              </a:ext>
            </a:extLst>
          </p:cNvPr>
          <p:cNvPicPr>
            <a:picLocks noGrp="1" noChangeAspect="1"/>
          </p:cNvPicPr>
          <p:nvPr>
            <p:ph idx="1"/>
          </p:nvPr>
        </p:nvPicPr>
        <p:blipFill>
          <a:blip r:embed="rId4"/>
          <a:stretch>
            <a:fillRect/>
          </a:stretch>
        </p:blipFill>
        <p:spPr>
          <a:xfrm>
            <a:off x="204424" y="1356850"/>
            <a:ext cx="11960586" cy="4916131"/>
          </a:xfrm>
          <a:prstGeom prst="rect">
            <a:avLst/>
          </a:prstGeom>
        </p:spPr>
      </p:pic>
    </p:spTree>
    <p:extLst>
      <p:ext uri="{BB962C8B-B14F-4D97-AF65-F5344CB8AC3E}">
        <p14:creationId xmlns:p14="http://schemas.microsoft.com/office/powerpoint/2010/main" val="3317137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Webinar</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E2CB1C0-7F84-4EE7-BC9B-A9D88FDF64ED}"/>
              </a:ext>
            </a:extLst>
          </p:cNvPr>
          <p:cNvSpPr/>
          <p:nvPr/>
        </p:nvSpPr>
        <p:spPr>
          <a:xfrm>
            <a:off x="581822" y="1492405"/>
            <a:ext cx="10644326" cy="2585323"/>
          </a:xfrm>
          <a:prstGeom prst="rect">
            <a:avLst/>
          </a:prstGeom>
        </p:spPr>
        <p:txBody>
          <a:bodyPr wrap="square">
            <a:spAutoFit/>
          </a:bodyPr>
          <a:lstStyle/>
          <a:p>
            <a:r>
              <a:rPr lang="en-US" dirty="0">
                <a:solidFill>
                  <a:srgbClr val="7030A0"/>
                </a:solidFill>
                <a:hlinkClick r:id="rId3">
                  <a:extLst>
                    <a:ext uri="{A12FA001-AC4F-418D-AE19-62706E023703}">
                      <ahyp:hlinkClr xmlns:ahyp="http://schemas.microsoft.com/office/drawing/2018/hyperlinkcolor" val="tx"/>
                    </a:ext>
                  </a:extLst>
                </a:hlinkClick>
              </a:rPr>
              <a:t>TrustedSec</a:t>
            </a:r>
            <a:r>
              <a:rPr lang="en-US" dirty="0"/>
              <a:t> -</a:t>
            </a:r>
            <a:endParaRPr lang="en-US" b="1" dirty="0">
              <a:solidFill>
                <a:srgbClr val="00B0F0"/>
              </a:solidFill>
            </a:endParaRPr>
          </a:p>
          <a:p>
            <a:endParaRPr lang="en-US" dirty="0">
              <a:solidFill>
                <a:srgbClr val="00B0F0"/>
              </a:solidFill>
            </a:endParaRPr>
          </a:p>
          <a:p>
            <a:endParaRPr lang="en-US" dirty="0"/>
          </a:p>
          <a:p>
            <a:endParaRPr lang="en-US" dirty="0"/>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813ECAF6-8DB9-40B3-A940-19E267014FBD}"/>
              </a:ext>
            </a:extLst>
          </p:cNvPr>
          <p:cNvPicPr>
            <a:picLocks noChangeAspect="1"/>
          </p:cNvPicPr>
          <p:nvPr/>
        </p:nvPicPr>
        <p:blipFill>
          <a:blip r:embed="rId4"/>
          <a:stretch>
            <a:fillRect/>
          </a:stretch>
        </p:blipFill>
        <p:spPr>
          <a:xfrm>
            <a:off x="471949" y="1957390"/>
            <a:ext cx="9615948" cy="4500816"/>
          </a:xfrm>
          <a:prstGeom prst="rect">
            <a:avLst/>
          </a:prstGeom>
        </p:spPr>
      </p:pic>
    </p:spTree>
    <p:extLst>
      <p:ext uri="{BB962C8B-B14F-4D97-AF65-F5344CB8AC3E}">
        <p14:creationId xmlns:p14="http://schemas.microsoft.com/office/powerpoint/2010/main" val="972741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Admin notes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lstStyle/>
          <a:p>
            <a:r>
              <a:rPr lang="en-US" sz="2800" dirty="0"/>
              <a:t>Restrooms</a:t>
            </a:r>
          </a:p>
          <a:p>
            <a:endParaRPr lang="en-US" sz="2800" dirty="0"/>
          </a:p>
          <a:p>
            <a:r>
              <a:rPr lang="en-US" sz="2800" dirty="0"/>
              <a:t>Snacks, Beverages – </a:t>
            </a:r>
            <a:r>
              <a:rPr lang="en-US" sz="2800" b="1" dirty="0"/>
              <a:t>Please dispose of your trash</a:t>
            </a:r>
          </a:p>
          <a:p>
            <a:endParaRPr lang="en-US" sz="2800" dirty="0"/>
          </a:p>
          <a:p>
            <a:r>
              <a:rPr lang="en-US" sz="2800" dirty="0"/>
              <a:t>Emergency Exits</a:t>
            </a:r>
          </a:p>
          <a:p>
            <a:endParaRPr lang="en-US" sz="2800" dirty="0"/>
          </a:p>
          <a:p>
            <a:r>
              <a:rPr lang="en-US" sz="2800" dirty="0"/>
              <a:t>5-10min break every 30 – 40 minutes</a:t>
            </a:r>
          </a:p>
          <a:p>
            <a:endParaRPr lang="en-US" dirty="0"/>
          </a:p>
          <a:p>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28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Tool - Slingshot</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E2CB1C0-7F84-4EE7-BC9B-A9D88FDF64ED}"/>
              </a:ext>
            </a:extLst>
          </p:cNvPr>
          <p:cNvSpPr/>
          <p:nvPr/>
        </p:nvSpPr>
        <p:spPr>
          <a:xfrm>
            <a:off x="581822" y="1492405"/>
            <a:ext cx="10644326" cy="2308324"/>
          </a:xfrm>
          <a:prstGeom prst="rect">
            <a:avLst/>
          </a:prstGeom>
        </p:spPr>
        <p:txBody>
          <a:bodyPr wrap="square">
            <a:spAutoFit/>
          </a:bodyPr>
          <a:lstStyle/>
          <a:p>
            <a:r>
              <a:rPr lang="en-US" dirty="0">
                <a:solidFill>
                  <a:srgbClr val="7030A0"/>
                </a:solidFill>
                <a:hlinkClick r:id="rId3">
                  <a:extLst>
                    <a:ext uri="{A12FA001-AC4F-418D-AE19-62706E023703}">
                      <ahyp:hlinkClr xmlns:ahyp="http://schemas.microsoft.com/office/drawing/2018/hyperlinkcolor" val="tx"/>
                    </a:ext>
                  </a:extLst>
                </a:hlinkClick>
              </a:rPr>
              <a:t>Silent Break Security -</a:t>
            </a:r>
            <a:endParaRPr lang="en-US" dirty="0">
              <a:solidFill>
                <a:srgbClr val="7030A0"/>
              </a:solidFill>
            </a:endParaRPr>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9467D283-7F45-4885-A5F7-E40A87988BE7}"/>
              </a:ext>
            </a:extLst>
          </p:cNvPr>
          <p:cNvPicPr>
            <a:picLocks noChangeAspect="1"/>
          </p:cNvPicPr>
          <p:nvPr/>
        </p:nvPicPr>
        <p:blipFill>
          <a:blip r:embed="rId4"/>
          <a:stretch>
            <a:fillRect/>
          </a:stretch>
        </p:blipFill>
        <p:spPr>
          <a:xfrm>
            <a:off x="581822" y="1940476"/>
            <a:ext cx="8750710" cy="4647329"/>
          </a:xfrm>
          <a:prstGeom prst="rect">
            <a:avLst/>
          </a:prstGeom>
        </p:spPr>
      </p:pic>
    </p:spTree>
    <p:extLst>
      <p:ext uri="{BB962C8B-B14F-4D97-AF65-F5344CB8AC3E}">
        <p14:creationId xmlns:p14="http://schemas.microsoft.com/office/powerpoint/2010/main" val="416310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Tool -  </a:t>
            </a:r>
            <a:r>
              <a:rPr lang="en-US" dirty="0" err="1"/>
              <a:t>weevely</a:t>
            </a: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E2CB1C0-7F84-4EE7-BC9B-A9D88FDF64ED}"/>
              </a:ext>
            </a:extLst>
          </p:cNvPr>
          <p:cNvSpPr/>
          <p:nvPr/>
        </p:nvSpPr>
        <p:spPr>
          <a:xfrm>
            <a:off x="571990" y="1581642"/>
            <a:ext cx="10644326" cy="2031325"/>
          </a:xfrm>
          <a:prstGeom prst="rect">
            <a:avLst/>
          </a:prstGeom>
        </p:spPr>
        <p:txBody>
          <a:bodyPr wrap="square">
            <a:spAutoFit/>
          </a:bodyPr>
          <a:lstStyle/>
          <a:p>
            <a:r>
              <a:rPr lang="en-US" dirty="0"/>
              <a:t>epinna/</a:t>
            </a:r>
            <a:r>
              <a:rPr lang="en-US" b="1" dirty="0"/>
              <a:t>weevely3 - </a:t>
            </a:r>
            <a:r>
              <a:rPr lang="en-US" dirty="0"/>
              <a:t> - </a:t>
            </a:r>
            <a:r>
              <a:rPr lang="en-US" b="1" dirty="0">
                <a:solidFill>
                  <a:srgbClr val="00B0F0"/>
                </a:solidFill>
              </a:rPr>
              <a:t>https://github.com/epinna/weevely3</a:t>
            </a:r>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48D2AB3-8CCC-4993-AF51-C1442094AC9A}"/>
              </a:ext>
            </a:extLst>
          </p:cNvPr>
          <p:cNvPicPr>
            <a:picLocks noChangeAspect="1"/>
          </p:cNvPicPr>
          <p:nvPr/>
        </p:nvPicPr>
        <p:blipFill>
          <a:blip r:embed="rId3"/>
          <a:stretch>
            <a:fillRect/>
          </a:stretch>
        </p:blipFill>
        <p:spPr>
          <a:xfrm>
            <a:off x="393290" y="2015410"/>
            <a:ext cx="8731045" cy="4439467"/>
          </a:xfrm>
          <a:prstGeom prst="rect">
            <a:avLst/>
          </a:prstGeom>
        </p:spPr>
      </p:pic>
    </p:spTree>
    <p:extLst>
      <p:ext uri="{BB962C8B-B14F-4D97-AF65-F5344CB8AC3E}">
        <p14:creationId xmlns:p14="http://schemas.microsoft.com/office/powerpoint/2010/main" val="353556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Tool - terminator</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E2CB1C0-7F84-4EE7-BC9B-A9D88FDF64ED}"/>
              </a:ext>
            </a:extLst>
          </p:cNvPr>
          <p:cNvSpPr/>
          <p:nvPr/>
        </p:nvSpPr>
        <p:spPr>
          <a:xfrm>
            <a:off x="571990" y="1443990"/>
            <a:ext cx="10644326" cy="1754326"/>
          </a:xfrm>
          <a:prstGeom prst="rect">
            <a:avLst/>
          </a:prstGeom>
        </p:spPr>
        <p:txBody>
          <a:bodyPr wrap="square">
            <a:spAutoFit/>
          </a:bodyPr>
          <a:lstStyle/>
          <a:p>
            <a:r>
              <a:rPr lang="en-US" b="1" dirty="0"/>
              <a:t>Terminator</a:t>
            </a:r>
            <a:r>
              <a:rPr lang="en-US" dirty="0"/>
              <a:t> </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BC09657-0D10-4E5A-99EB-DAB44BBBA1F6}"/>
              </a:ext>
            </a:extLst>
          </p:cNvPr>
          <p:cNvPicPr>
            <a:picLocks noChangeAspect="1"/>
          </p:cNvPicPr>
          <p:nvPr/>
        </p:nvPicPr>
        <p:blipFill>
          <a:blip r:embed="rId3"/>
          <a:stretch>
            <a:fillRect/>
          </a:stretch>
        </p:blipFill>
        <p:spPr>
          <a:xfrm>
            <a:off x="454003" y="1880805"/>
            <a:ext cx="9000000" cy="2133333"/>
          </a:xfrm>
          <a:prstGeom prst="rect">
            <a:avLst/>
          </a:prstGeom>
        </p:spPr>
      </p:pic>
    </p:spTree>
    <p:extLst>
      <p:ext uri="{BB962C8B-B14F-4D97-AF65-F5344CB8AC3E}">
        <p14:creationId xmlns:p14="http://schemas.microsoft.com/office/powerpoint/2010/main" val="246183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Tool -  Tree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B08BB97-8625-4774-B487-06537065C177}"/>
              </a:ext>
            </a:extLst>
          </p:cNvPr>
          <p:cNvPicPr>
            <a:picLocks noChangeAspect="1"/>
          </p:cNvPicPr>
          <p:nvPr/>
        </p:nvPicPr>
        <p:blipFill>
          <a:blip r:embed="rId3"/>
          <a:stretch>
            <a:fillRect/>
          </a:stretch>
        </p:blipFill>
        <p:spPr>
          <a:xfrm>
            <a:off x="817169" y="1247316"/>
            <a:ext cx="10085714" cy="2495238"/>
          </a:xfrm>
          <a:prstGeom prst="rect">
            <a:avLst/>
          </a:prstGeom>
        </p:spPr>
      </p:pic>
    </p:spTree>
    <p:extLst>
      <p:ext uri="{BB962C8B-B14F-4D97-AF65-F5344CB8AC3E}">
        <p14:creationId xmlns:p14="http://schemas.microsoft.com/office/powerpoint/2010/main" val="4248329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03448" y="0"/>
            <a:ext cx="10058400" cy="1609344"/>
          </a:xfrm>
        </p:spPr>
        <p:txBody>
          <a:bodyPr>
            <a:normAutofit/>
          </a:bodyPr>
          <a:lstStyle/>
          <a:p>
            <a:r>
              <a:rPr lang="en-US" dirty="0"/>
              <a:t>Tool - UFW</a:t>
            </a:r>
          </a:p>
        </p:txBody>
      </p:sp>
      <p:sp>
        <p:nvSpPr>
          <p:cNvPr id="5" name="Content Placeholder 4">
            <a:extLst>
              <a:ext uri="{FF2B5EF4-FFF2-40B4-BE49-F238E27FC236}">
                <a16:creationId xmlns:a16="http://schemas.microsoft.com/office/drawing/2014/main" id="{3C575C77-E7FC-4C09-A1B0-F945A3F3B3FF}"/>
              </a:ext>
            </a:extLst>
          </p:cNvPr>
          <p:cNvSpPr>
            <a:spLocks noGrp="1"/>
          </p:cNvSpPr>
          <p:nvPr>
            <p:ph idx="1"/>
          </p:nvPr>
        </p:nvSpPr>
        <p:spPr/>
        <p:txBody>
          <a:bodyPr/>
          <a:lstStyle/>
          <a:p>
            <a:r>
              <a:rPr lang="en-US" dirty="0"/>
              <a:t>Uncomplicated Firewall (UFW)</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EA5012-C980-434D-81D5-0966C72AD3D6}"/>
              </a:ext>
            </a:extLst>
          </p:cNvPr>
          <p:cNvPicPr>
            <a:picLocks noChangeAspect="1"/>
          </p:cNvPicPr>
          <p:nvPr/>
        </p:nvPicPr>
        <p:blipFill>
          <a:blip r:embed="rId3"/>
          <a:stretch>
            <a:fillRect/>
          </a:stretch>
        </p:blipFill>
        <p:spPr>
          <a:xfrm>
            <a:off x="403123" y="2539347"/>
            <a:ext cx="10205884" cy="1602326"/>
          </a:xfrm>
          <a:prstGeom prst="rect">
            <a:avLst/>
          </a:prstGeom>
        </p:spPr>
      </p:pic>
    </p:spTree>
    <p:extLst>
      <p:ext uri="{BB962C8B-B14F-4D97-AF65-F5344CB8AC3E}">
        <p14:creationId xmlns:p14="http://schemas.microsoft.com/office/powerpoint/2010/main" val="1894760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Tool– </a:t>
            </a:r>
            <a:r>
              <a:rPr lang="en-US" dirty="0" err="1"/>
              <a:t>IPcalc</a:t>
            </a: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C637F1F-383B-43C0-AB33-AE1CD8694ACE}"/>
              </a:ext>
            </a:extLst>
          </p:cNvPr>
          <p:cNvPicPr>
            <a:picLocks noChangeAspect="1"/>
          </p:cNvPicPr>
          <p:nvPr/>
        </p:nvPicPr>
        <p:blipFill>
          <a:blip r:embed="rId3"/>
          <a:stretch>
            <a:fillRect/>
          </a:stretch>
        </p:blipFill>
        <p:spPr>
          <a:xfrm>
            <a:off x="1258529" y="1223159"/>
            <a:ext cx="9096599" cy="2002647"/>
          </a:xfrm>
          <a:prstGeom prst="rect">
            <a:avLst/>
          </a:prstGeom>
        </p:spPr>
      </p:pic>
      <p:pic>
        <p:nvPicPr>
          <p:cNvPr id="5" name="Picture 4">
            <a:extLst>
              <a:ext uri="{FF2B5EF4-FFF2-40B4-BE49-F238E27FC236}">
                <a16:creationId xmlns:a16="http://schemas.microsoft.com/office/drawing/2014/main" id="{5D60F232-0F1E-4AF5-A1C7-AD9D01321721}"/>
              </a:ext>
            </a:extLst>
          </p:cNvPr>
          <p:cNvPicPr>
            <a:picLocks noChangeAspect="1"/>
          </p:cNvPicPr>
          <p:nvPr/>
        </p:nvPicPr>
        <p:blipFill>
          <a:blip r:embed="rId4"/>
          <a:stretch>
            <a:fillRect/>
          </a:stretch>
        </p:blipFill>
        <p:spPr>
          <a:xfrm>
            <a:off x="1258529" y="3429000"/>
            <a:ext cx="9283413" cy="2479421"/>
          </a:xfrm>
          <a:prstGeom prst="rect">
            <a:avLst/>
          </a:prstGeom>
        </p:spPr>
      </p:pic>
    </p:spTree>
    <p:extLst>
      <p:ext uri="{BB962C8B-B14F-4D97-AF65-F5344CB8AC3E}">
        <p14:creationId xmlns:p14="http://schemas.microsoft.com/office/powerpoint/2010/main" val="2825616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2986844" y="-128090"/>
            <a:ext cx="9784080" cy="1361080"/>
          </a:xfrm>
        </p:spPr>
        <p:txBody>
          <a:bodyPr>
            <a:normAutofit/>
          </a:bodyPr>
          <a:lstStyle/>
          <a:p>
            <a:r>
              <a:rPr lang="en-US" dirty="0"/>
              <a:t>OWASP INFO – Home Work</a:t>
            </a:r>
          </a:p>
        </p:txBody>
      </p:sp>
      <p:sp>
        <p:nvSpPr>
          <p:cNvPr id="8" name="Text Placeholder 7">
            <a:extLst>
              <a:ext uri="{FF2B5EF4-FFF2-40B4-BE49-F238E27FC236}">
                <a16:creationId xmlns:a16="http://schemas.microsoft.com/office/drawing/2014/main" id="{4A5F18AD-F08D-4BA4-8B31-938D1C8A0DF0}"/>
              </a:ext>
            </a:extLst>
          </p:cNvPr>
          <p:cNvSpPr>
            <a:spLocks noGrp="1"/>
          </p:cNvSpPr>
          <p:nvPr>
            <p:ph type="body" sz="quarter" idx="3"/>
          </p:nvPr>
        </p:nvSpPr>
        <p:spPr/>
        <p:txBody>
          <a:bodyPr/>
          <a:lstStyle/>
          <a:p>
            <a:endParaRPr lang="en-US"/>
          </a:p>
        </p:txBody>
      </p:sp>
      <p:sp>
        <p:nvSpPr>
          <p:cNvPr id="9" name="Content Placeholder 8">
            <a:extLst>
              <a:ext uri="{FF2B5EF4-FFF2-40B4-BE49-F238E27FC236}">
                <a16:creationId xmlns:a16="http://schemas.microsoft.com/office/drawing/2014/main" id="{DACA6EFE-578C-42CF-B010-84983C332130}"/>
              </a:ext>
            </a:extLst>
          </p:cNvPr>
          <p:cNvSpPr>
            <a:spLocks noGrp="1"/>
          </p:cNvSpPr>
          <p:nvPr>
            <p:ph sz="quarter" idx="4"/>
          </p:nvPr>
        </p:nvSpPr>
        <p:spPr/>
        <p:txBody>
          <a:bodyPr/>
          <a:lstStyle/>
          <a:p>
            <a:endParaRPr lang="en-US"/>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DCAA193-DCE5-4687-A460-70C825DF998E}"/>
              </a:ext>
            </a:extLst>
          </p:cNvPr>
          <p:cNvPicPr>
            <a:picLocks noChangeAspect="1"/>
          </p:cNvPicPr>
          <p:nvPr/>
        </p:nvPicPr>
        <p:blipFill>
          <a:blip r:embed="rId3"/>
          <a:stretch>
            <a:fillRect/>
          </a:stretch>
        </p:blipFill>
        <p:spPr>
          <a:xfrm>
            <a:off x="6295398" y="904568"/>
            <a:ext cx="5098026" cy="5849800"/>
          </a:xfrm>
          <a:prstGeom prst="rect">
            <a:avLst/>
          </a:prstGeom>
        </p:spPr>
      </p:pic>
      <p:sp>
        <p:nvSpPr>
          <p:cNvPr id="11" name="Content Placeholder 10">
            <a:extLst>
              <a:ext uri="{FF2B5EF4-FFF2-40B4-BE49-F238E27FC236}">
                <a16:creationId xmlns:a16="http://schemas.microsoft.com/office/drawing/2014/main" id="{AC0A4DAD-E46D-4360-949A-A2BFCF33C0B2}"/>
              </a:ext>
            </a:extLst>
          </p:cNvPr>
          <p:cNvSpPr>
            <a:spLocks noGrp="1"/>
          </p:cNvSpPr>
          <p:nvPr>
            <p:ph sz="half" idx="2"/>
          </p:nvPr>
        </p:nvSpPr>
        <p:spPr>
          <a:xfrm>
            <a:off x="680084" y="1249532"/>
            <a:ext cx="5409819" cy="4785508"/>
          </a:xfrm>
        </p:spPr>
        <p:txBody>
          <a:bodyPr/>
          <a:lstStyle/>
          <a:p>
            <a:r>
              <a:rPr lang="en-US" dirty="0"/>
              <a:t>Figure out what is stored in each of the directories</a:t>
            </a:r>
          </a:p>
          <a:p>
            <a:r>
              <a:rPr lang="en-US" dirty="0"/>
              <a:t>Where do you normally install optional tools you download that are not added to your path?</a:t>
            </a:r>
          </a:p>
          <a:p>
            <a:r>
              <a:rPr lang="en-US" dirty="0"/>
              <a:t>Where are users stored on the system</a:t>
            </a:r>
          </a:p>
          <a:p>
            <a:endParaRPr lang="en-US" dirty="0"/>
          </a:p>
          <a:p>
            <a:r>
              <a:rPr lang="en-US" dirty="0">
                <a:solidFill>
                  <a:srgbClr val="7030A0"/>
                </a:solidFill>
                <a:hlinkClick r:id="rId4">
                  <a:extLst>
                    <a:ext uri="{A12FA001-AC4F-418D-AE19-62706E023703}">
                      <ahyp:hlinkClr xmlns:ahyp="http://schemas.microsoft.com/office/drawing/2018/hyperlinkcolor" val="tx"/>
                    </a:ext>
                  </a:extLst>
                </a:hlinkClick>
              </a:rPr>
              <a:t>Linux WARGAMES</a:t>
            </a:r>
            <a:endParaRPr lang="en-US" dirty="0">
              <a:solidFill>
                <a:srgbClr val="7030A0"/>
              </a:solidFill>
            </a:endParaRPr>
          </a:p>
          <a:p>
            <a:endParaRPr lang="en-US" dirty="0"/>
          </a:p>
        </p:txBody>
      </p:sp>
    </p:spTree>
    <p:extLst>
      <p:ext uri="{BB962C8B-B14F-4D97-AF65-F5344CB8AC3E}">
        <p14:creationId xmlns:p14="http://schemas.microsoft.com/office/powerpoint/2010/main" val="1563881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193616" y="79629"/>
            <a:ext cx="10058400" cy="989076"/>
          </a:xfrm>
        </p:spPr>
        <p:txBody>
          <a:bodyPr>
            <a:normAutofit/>
          </a:bodyPr>
          <a:lstStyle/>
          <a:p>
            <a:r>
              <a:rPr lang="en-US" dirty="0"/>
              <a:t>OWASP INFO - Home Work</a:t>
            </a:r>
          </a:p>
        </p:txBody>
      </p:sp>
      <p:sp>
        <p:nvSpPr>
          <p:cNvPr id="7" name="Content Placeholder 6">
            <a:extLst>
              <a:ext uri="{FF2B5EF4-FFF2-40B4-BE49-F238E27FC236}">
                <a16:creationId xmlns:a16="http://schemas.microsoft.com/office/drawing/2014/main" id="{58B5EE51-4522-4AA8-AB3A-B857D005A9BE}"/>
              </a:ext>
            </a:extLst>
          </p:cNvPr>
          <p:cNvSpPr>
            <a:spLocks noGrp="1"/>
          </p:cNvSpPr>
          <p:nvPr>
            <p:ph sz="half" idx="1"/>
          </p:nvPr>
        </p:nvSpPr>
        <p:spPr>
          <a:xfrm>
            <a:off x="117987" y="1189703"/>
            <a:ext cx="4296697" cy="5588668"/>
          </a:xfrm>
        </p:spPr>
        <p:txBody>
          <a:bodyPr>
            <a:normAutofit fontScale="85000" lnSpcReduction="20000"/>
          </a:bodyPr>
          <a:lstStyle/>
          <a:p>
            <a:pPr marL="0" indent="0">
              <a:buNone/>
            </a:pPr>
            <a:r>
              <a:rPr lang="en-US" sz="1700" b="1" u="sng" dirty="0"/>
              <a:t>Linux – Commands:</a:t>
            </a:r>
          </a:p>
          <a:p>
            <a:pPr marL="0" indent="0">
              <a:buNone/>
            </a:pPr>
            <a:r>
              <a:rPr lang="en-US" sz="1700" b="1" dirty="0"/>
              <a:t>Show current directory</a:t>
            </a:r>
          </a:p>
          <a:p>
            <a:pPr marL="0" indent="0">
              <a:buNone/>
            </a:pPr>
            <a:r>
              <a:rPr lang="en-US" sz="1700" b="1" dirty="0"/>
              <a:t>Change directory</a:t>
            </a:r>
          </a:p>
          <a:p>
            <a:pPr marL="0" indent="0">
              <a:buNone/>
            </a:pPr>
            <a:r>
              <a:rPr lang="en-US" sz="1700" b="1" dirty="0"/>
              <a:t>List files</a:t>
            </a:r>
          </a:p>
          <a:p>
            <a:pPr marL="0" indent="0">
              <a:buNone/>
            </a:pPr>
            <a:r>
              <a:rPr lang="en-US" sz="1700" b="1" dirty="0"/>
              <a:t>List files and hidden files</a:t>
            </a:r>
          </a:p>
          <a:p>
            <a:pPr marL="0" indent="0">
              <a:buNone/>
            </a:pPr>
            <a:r>
              <a:rPr lang="en-US" sz="1700" b="1" dirty="0"/>
              <a:t>Show files size in human readable format</a:t>
            </a:r>
          </a:p>
          <a:p>
            <a:pPr marL="0" indent="0">
              <a:buNone/>
            </a:pPr>
            <a:r>
              <a:rPr lang="en-US" sz="1700" b="1" dirty="0"/>
              <a:t>How do you install a tool</a:t>
            </a:r>
          </a:p>
          <a:p>
            <a:pPr marL="0" indent="0">
              <a:buNone/>
            </a:pPr>
            <a:r>
              <a:rPr lang="en-US" sz="1700" b="1" dirty="0"/>
              <a:t>How search the repository for a tool</a:t>
            </a:r>
          </a:p>
          <a:p>
            <a:pPr marL="0" indent="0">
              <a:buNone/>
            </a:pPr>
            <a:r>
              <a:rPr lang="en-US" sz="1700" b="1" dirty="0"/>
              <a:t>How do you download a file</a:t>
            </a:r>
          </a:p>
          <a:p>
            <a:pPr marL="0" indent="0">
              <a:buNone/>
            </a:pPr>
            <a:r>
              <a:rPr lang="en-US" sz="1700" b="1" dirty="0"/>
              <a:t>How do you create a file</a:t>
            </a:r>
          </a:p>
          <a:p>
            <a:pPr marL="0" indent="0">
              <a:buNone/>
            </a:pPr>
            <a:r>
              <a:rPr lang="en-US" sz="1700" b="1" dirty="0"/>
              <a:t>How do you edit the file</a:t>
            </a:r>
          </a:p>
          <a:p>
            <a:pPr marL="0" indent="0">
              <a:buNone/>
            </a:pPr>
            <a:r>
              <a:rPr lang="en-US" sz="1700" b="1" dirty="0"/>
              <a:t>How do you install a package</a:t>
            </a:r>
            <a:r>
              <a:rPr lang="en-US" sz="1700" dirty="0"/>
              <a:t> </a:t>
            </a:r>
          </a:p>
          <a:p>
            <a:pPr marL="0" indent="0">
              <a:buNone/>
            </a:pPr>
            <a:r>
              <a:rPr lang="en-US" sz="1700" dirty="0"/>
              <a:t>How do you copy a file</a:t>
            </a:r>
          </a:p>
          <a:p>
            <a:pPr marL="0" indent="0">
              <a:buNone/>
            </a:pPr>
            <a:r>
              <a:rPr lang="en-US" sz="1700" dirty="0"/>
              <a:t>How do you move a file </a:t>
            </a:r>
          </a:p>
          <a:p>
            <a:pPr marL="0" indent="0">
              <a:buNone/>
            </a:pPr>
            <a:r>
              <a:rPr lang="en-US" sz="1700" dirty="0"/>
              <a:t>How do you rename a file</a:t>
            </a:r>
          </a:p>
          <a:p>
            <a:pPr marL="0" indent="0">
              <a:buNone/>
            </a:pPr>
            <a:r>
              <a:rPr lang="en-US" sz="1700" dirty="0"/>
              <a:t>How do you change file permissions</a:t>
            </a:r>
          </a:p>
          <a:p>
            <a:pPr marL="0" indent="0">
              <a:buNone/>
            </a:pPr>
            <a:r>
              <a:rPr lang="en-US" sz="1700" dirty="0"/>
              <a:t>How do you show history</a:t>
            </a:r>
          </a:p>
          <a:p>
            <a:pPr marL="0" indent="0">
              <a:buNone/>
            </a:pPr>
            <a:r>
              <a:rPr lang="en-US" sz="1700" dirty="0"/>
              <a:t>How do you show the last 10 lines of a log file</a:t>
            </a:r>
          </a:p>
          <a:p>
            <a:endParaRPr lang="en-US" dirty="0"/>
          </a:p>
        </p:txBody>
      </p:sp>
      <p:sp>
        <p:nvSpPr>
          <p:cNvPr id="8" name="Content Placeholder 7">
            <a:extLst>
              <a:ext uri="{FF2B5EF4-FFF2-40B4-BE49-F238E27FC236}">
                <a16:creationId xmlns:a16="http://schemas.microsoft.com/office/drawing/2014/main" id="{CDC263CC-21B2-4AC2-A648-35248106932A}"/>
              </a:ext>
            </a:extLst>
          </p:cNvPr>
          <p:cNvSpPr>
            <a:spLocks noGrp="1"/>
          </p:cNvSpPr>
          <p:nvPr>
            <p:ph sz="half" idx="2"/>
          </p:nvPr>
        </p:nvSpPr>
        <p:spPr>
          <a:xfrm>
            <a:off x="6096000" y="934065"/>
            <a:ext cx="5120316" cy="5588668"/>
          </a:xfrm>
        </p:spPr>
        <p:txBody>
          <a:bodyPr>
            <a:normAutofit fontScale="85000" lnSpcReduction="20000"/>
          </a:bodyPr>
          <a:lstStyle/>
          <a:p>
            <a:pPr marL="0" indent="0">
              <a:buNone/>
            </a:pPr>
            <a:r>
              <a:rPr lang="en-US" sz="1400" b="1" dirty="0"/>
              <a:t>How do you find a file</a:t>
            </a:r>
          </a:p>
          <a:p>
            <a:pPr marL="0" indent="0">
              <a:buNone/>
            </a:pPr>
            <a:r>
              <a:rPr lang="en-US" sz="1400" b="1" dirty="0"/>
              <a:t>How do you locate a file</a:t>
            </a:r>
          </a:p>
          <a:p>
            <a:pPr marL="0" indent="0">
              <a:buNone/>
            </a:pPr>
            <a:r>
              <a:rPr lang="en-US" sz="1400" b="1" dirty="0"/>
              <a:t>Show where a file is installed</a:t>
            </a:r>
          </a:p>
          <a:p>
            <a:pPr marL="0" indent="0">
              <a:buNone/>
            </a:pPr>
            <a:r>
              <a:rPr lang="en-US" sz="1400" b="1" dirty="0"/>
              <a:t>Clear the screen</a:t>
            </a:r>
          </a:p>
          <a:p>
            <a:pPr marL="0" indent="0">
              <a:buNone/>
            </a:pPr>
            <a:r>
              <a:rPr lang="en-US" sz="1400" b="1" dirty="0"/>
              <a:t>Start a program and background the process</a:t>
            </a:r>
          </a:p>
          <a:p>
            <a:pPr marL="0" indent="0">
              <a:buNone/>
            </a:pPr>
            <a:r>
              <a:rPr lang="en-US" sz="1400" b="1" dirty="0"/>
              <a:t>Search your command history</a:t>
            </a:r>
          </a:p>
          <a:p>
            <a:pPr marL="0" indent="0">
              <a:buNone/>
            </a:pPr>
            <a:r>
              <a:rPr lang="en-US" sz="1400" b="1" dirty="0"/>
              <a:t>Show processes</a:t>
            </a:r>
          </a:p>
          <a:p>
            <a:pPr marL="0" indent="0">
              <a:buNone/>
            </a:pPr>
            <a:r>
              <a:rPr lang="en-US" sz="1400" b="1" dirty="0"/>
              <a:t>Find a </a:t>
            </a:r>
            <a:r>
              <a:rPr lang="en-US" sz="1400" b="1" dirty="0" err="1"/>
              <a:t>pid</a:t>
            </a:r>
            <a:endParaRPr lang="en-US" sz="1400" b="1" dirty="0"/>
          </a:p>
          <a:p>
            <a:pPr marL="0" indent="0">
              <a:buNone/>
            </a:pPr>
            <a:r>
              <a:rPr lang="en-US" sz="1400" b="1" dirty="0"/>
              <a:t>Kill a process</a:t>
            </a:r>
          </a:p>
          <a:p>
            <a:pPr marL="0" indent="0">
              <a:buNone/>
            </a:pPr>
            <a:r>
              <a:rPr lang="en-US" sz="1400" b="1" dirty="0"/>
              <a:t>Start – stop a service</a:t>
            </a:r>
          </a:p>
          <a:p>
            <a:pPr marL="0" indent="0">
              <a:buNone/>
            </a:pPr>
            <a:r>
              <a:rPr lang="en-US" sz="1400" b="1" dirty="0"/>
              <a:t>Show system resources</a:t>
            </a:r>
          </a:p>
          <a:p>
            <a:pPr marL="0" indent="0">
              <a:buNone/>
            </a:pPr>
            <a:r>
              <a:rPr lang="en-US" sz="1400" b="1" dirty="0"/>
              <a:t>Add user</a:t>
            </a:r>
          </a:p>
          <a:p>
            <a:pPr marL="0" indent="0">
              <a:buNone/>
            </a:pPr>
            <a:r>
              <a:rPr lang="en-US" sz="1400" b="1" dirty="0"/>
              <a:t>Give user </a:t>
            </a:r>
            <a:r>
              <a:rPr lang="en-US" sz="1400" b="1" dirty="0" err="1"/>
              <a:t>sudo</a:t>
            </a:r>
            <a:r>
              <a:rPr lang="en-US" sz="1400" b="1" dirty="0"/>
              <a:t> permissions</a:t>
            </a:r>
          </a:p>
          <a:p>
            <a:pPr marL="0" indent="0">
              <a:buNone/>
            </a:pPr>
            <a:r>
              <a:rPr lang="en-US" sz="1400" b="1" dirty="0"/>
              <a:t>Delete user</a:t>
            </a:r>
          </a:p>
          <a:p>
            <a:pPr marL="0" indent="0">
              <a:buNone/>
            </a:pPr>
            <a:r>
              <a:rPr lang="en-US" sz="1400" b="1" dirty="0"/>
              <a:t>Reboot the system</a:t>
            </a:r>
          </a:p>
          <a:p>
            <a:pPr marL="0" indent="0">
              <a:buNone/>
            </a:pPr>
            <a:r>
              <a:rPr lang="en-US" sz="1400" b="1" dirty="0"/>
              <a:t>Unzip a file zip, tar</a:t>
            </a:r>
          </a:p>
          <a:p>
            <a:pPr marL="0" indent="0">
              <a:buNone/>
            </a:pPr>
            <a:endParaRPr lang="en-US" sz="1400" b="1" dirty="0"/>
          </a:p>
          <a:p>
            <a:pPr marL="0" indent="0">
              <a:buNone/>
            </a:pPr>
            <a:endParaRPr lang="en-US" sz="1400" b="1"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B4CBA27-4186-41FB-A59F-3F9EB2C91133}"/>
              </a:ext>
            </a:extLst>
          </p:cNvPr>
          <p:cNvSpPr/>
          <p:nvPr/>
        </p:nvSpPr>
        <p:spPr>
          <a:xfrm>
            <a:off x="571990" y="1443990"/>
            <a:ext cx="10644326" cy="1200329"/>
          </a:xfrm>
          <a:prstGeom prst="rect">
            <a:avLst/>
          </a:prstGeom>
        </p:spPr>
        <p:txBody>
          <a:bodyPr wrap="square">
            <a:spAutoFit/>
          </a:body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166492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Contact</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906012" y="1166070"/>
            <a:ext cx="10141400" cy="5505680"/>
          </a:xfrm>
        </p:spPr>
        <p:txBody>
          <a:bodyPr>
            <a:normAutofit/>
          </a:bodyPr>
          <a:lstStyle/>
          <a:p>
            <a:endParaRPr lang="en-US" b="1" dirty="0"/>
          </a:p>
          <a:p>
            <a:r>
              <a:rPr lang="en-US" b="1" dirty="0"/>
              <a:t>Nathan Cooper – </a:t>
            </a:r>
            <a:r>
              <a:rPr lang="en-US" b="1" dirty="0">
                <a:solidFill>
                  <a:srgbClr val="7030A0"/>
                </a:solidFill>
                <a:hlinkClick r:id="rId2">
                  <a:extLst>
                    <a:ext uri="{A12FA001-AC4F-418D-AE19-62706E023703}">
                      <ahyp:hlinkClr xmlns:ahyp="http://schemas.microsoft.com/office/drawing/2018/hyperlinkcolor" val="tx"/>
                    </a:ext>
                  </a:extLst>
                </a:hlinkClick>
              </a:rPr>
              <a:t>Linkedin</a:t>
            </a:r>
            <a:endParaRPr lang="en-US" b="1" dirty="0">
              <a:solidFill>
                <a:srgbClr val="7030A0"/>
              </a:solidFill>
            </a:endParaRPr>
          </a:p>
          <a:p>
            <a:pPr lvl="1"/>
            <a:r>
              <a:rPr lang="en-US" b="1" dirty="0"/>
              <a:t> </a:t>
            </a:r>
            <a:r>
              <a:rPr lang="en-US" b="1" dirty="0">
                <a:solidFill>
                  <a:srgbClr val="00B0F0"/>
                </a:solidFill>
                <a:hlinkClick r:id="rId3">
                  <a:extLst>
                    <a:ext uri="{A12FA001-AC4F-418D-AE19-62706E023703}">
                      <ahyp:hlinkClr xmlns:ahyp="http://schemas.microsoft.com/office/drawing/2018/hyperlinkcolor" val="tx"/>
                    </a:ext>
                  </a:extLst>
                </a:hlinkClick>
              </a:rPr>
              <a:t>Nathan.cooper@owasp.org</a:t>
            </a:r>
            <a:r>
              <a:rPr lang="en-US" b="1" dirty="0">
                <a:solidFill>
                  <a:srgbClr val="00B0F0"/>
                </a:solidFill>
              </a:rPr>
              <a:t> </a:t>
            </a:r>
          </a:p>
          <a:p>
            <a:r>
              <a:rPr lang="en-US" sz="2200" b="1" dirty="0"/>
              <a:t>Joe Oriel – </a:t>
            </a:r>
            <a:r>
              <a:rPr lang="en-US" sz="2200" b="1" dirty="0">
                <a:solidFill>
                  <a:srgbClr val="7030A0"/>
                </a:solidFill>
                <a:hlinkClick r:id="rId4">
                  <a:extLst>
                    <a:ext uri="{A12FA001-AC4F-418D-AE19-62706E023703}">
                      <ahyp:hlinkClr xmlns:ahyp="http://schemas.microsoft.com/office/drawing/2018/hyperlinkcolor" val="tx"/>
                    </a:ext>
                  </a:extLst>
                </a:hlinkClick>
              </a:rPr>
              <a:t>Linkedin</a:t>
            </a:r>
            <a:endParaRPr lang="en-US" sz="2200" b="1" dirty="0">
              <a:solidFill>
                <a:srgbClr val="7030A0"/>
              </a:solidFill>
            </a:endParaRPr>
          </a:p>
          <a:p>
            <a:pPr lvl="1"/>
            <a:r>
              <a:rPr lang="en-US" sz="2000" b="1" dirty="0">
                <a:solidFill>
                  <a:srgbClr val="00B0F0"/>
                </a:solidFill>
                <a:hlinkClick r:id="rId5">
                  <a:extLst>
                    <a:ext uri="{A12FA001-AC4F-418D-AE19-62706E023703}">
                      <ahyp:hlinkClr xmlns:ahyp="http://schemas.microsoft.com/office/drawing/2018/hyperlinkcolor" val="tx"/>
                    </a:ext>
                  </a:extLst>
                </a:hlinkClick>
              </a:rPr>
              <a:t>Joe.oriel@owasp.org</a:t>
            </a:r>
            <a:endParaRPr lang="en-US" sz="2000" b="1" dirty="0">
              <a:solidFill>
                <a:srgbClr val="00B0F0"/>
              </a:solidFill>
            </a:endParaRPr>
          </a:p>
          <a:p>
            <a:pPr marL="274320" lvl="1" indent="0">
              <a:buNone/>
            </a:pPr>
            <a:endParaRPr lang="en-US" sz="2000" b="1" dirty="0"/>
          </a:p>
          <a:p>
            <a:pPr lvl="1"/>
            <a:r>
              <a:rPr lang="en-US" sz="2000" b="1" dirty="0">
                <a:solidFill>
                  <a:srgbClr val="7030A0"/>
                </a:solidFill>
                <a:hlinkClick r:id="rId6">
                  <a:extLst>
                    <a:ext uri="{A12FA001-AC4F-418D-AE19-62706E023703}">
                      <ahyp:hlinkClr xmlns:ahyp="http://schemas.microsoft.com/office/drawing/2018/hyperlinkcolor" val="tx"/>
                    </a:ext>
                  </a:extLst>
                </a:hlinkClick>
              </a:rPr>
              <a:t>Slides</a:t>
            </a:r>
            <a:r>
              <a:rPr lang="en-US" sz="2000" b="1" dirty="0">
                <a:solidFill>
                  <a:srgbClr val="7030A0"/>
                </a:solidFill>
              </a:rPr>
              <a:t> </a:t>
            </a:r>
          </a:p>
          <a:p>
            <a:pPr lvl="7"/>
            <a:endParaRPr lang="en-US" b="1" dirty="0"/>
          </a:p>
          <a:p>
            <a:pPr lvl="7"/>
            <a:endParaRPr lang="en-US" b="1" dirty="0"/>
          </a:p>
          <a:p>
            <a:pPr lvl="7"/>
            <a:endParaRPr lang="en-US" b="1" dirty="0"/>
          </a:p>
          <a:p>
            <a:pPr lvl="7"/>
            <a:endParaRPr lang="en-US" b="1" dirty="0"/>
          </a:p>
          <a:p>
            <a:endParaRPr lang="en-US" b="1" dirty="0"/>
          </a:p>
          <a:p>
            <a:pPr marL="0" indent="0">
              <a:lnSpc>
                <a:spcPct val="100000"/>
              </a:lnSpc>
              <a:buNone/>
            </a:pPr>
            <a:endParaRPr lang="en-US" b="1" dirty="0"/>
          </a:p>
          <a:p>
            <a:pPr marL="0" indent="0">
              <a:lnSpc>
                <a:spcPct val="100000"/>
              </a:lnSpc>
              <a:buNone/>
            </a:pPr>
            <a:endParaRPr lang="en-US" b="1" dirty="0"/>
          </a:p>
          <a:p>
            <a:pPr>
              <a:lnSpc>
                <a:spcPct val="100000"/>
              </a:lnSpc>
            </a:pP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89"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375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Today’s Agenda</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5505680"/>
          </a:xfrm>
        </p:spPr>
        <p:txBody>
          <a:bodyPr>
            <a:normAutofit/>
          </a:bodyPr>
          <a:lstStyle/>
          <a:p>
            <a:pPr>
              <a:lnSpc>
                <a:spcPct val="100000"/>
              </a:lnSpc>
            </a:pPr>
            <a:r>
              <a:rPr lang="en-US" sz="2600" dirty="0"/>
              <a:t>OWASP Membership -- OWASP Email list -- OWASP-Info</a:t>
            </a:r>
          </a:p>
          <a:p>
            <a:pPr>
              <a:lnSpc>
                <a:spcPct val="100000"/>
              </a:lnSpc>
            </a:pPr>
            <a:r>
              <a:rPr lang="en-US" sz="2600" dirty="0"/>
              <a:t>Intro’s – Group</a:t>
            </a:r>
          </a:p>
          <a:p>
            <a:pPr lvl="2">
              <a:lnSpc>
                <a:spcPct val="100000"/>
              </a:lnSpc>
            </a:pPr>
            <a:r>
              <a:rPr lang="en-US" sz="2200" dirty="0"/>
              <a:t>Name</a:t>
            </a:r>
          </a:p>
          <a:p>
            <a:pPr lvl="2">
              <a:lnSpc>
                <a:spcPct val="100000"/>
              </a:lnSpc>
            </a:pPr>
            <a:r>
              <a:rPr lang="en-US" sz="2200" dirty="0"/>
              <a:t>Interest</a:t>
            </a:r>
          </a:p>
          <a:p>
            <a:pPr lvl="2">
              <a:lnSpc>
                <a:spcPct val="100000"/>
              </a:lnSpc>
            </a:pPr>
            <a:r>
              <a:rPr lang="en-US" sz="2200" dirty="0"/>
              <a:t>Expectations</a:t>
            </a:r>
          </a:p>
          <a:p>
            <a:pPr>
              <a:lnSpc>
                <a:spcPct val="100000"/>
              </a:lnSpc>
            </a:pPr>
            <a:r>
              <a:rPr lang="en-US" sz="2600" dirty="0"/>
              <a:t>Phishing</a:t>
            </a:r>
          </a:p>
          <a:p>
            <a:pPr>
              <a:lnSpc>
                <a:spcPct val="100000"/>
              </a:lnSpc>
            </a:pPr>
            <a:r>
              <a:rPr lang="en-US" sz="2600" dirty="0"/>
              <a:t>Information</a:t>
            </a:r>
          </a:p>
          <a:p>
            <a:pPr lvl="2">
              <a:lnSpc>
                <a:spcPct val="100000"/>
              </a:lnSpc>
            </a:pPr>
            <a:endParaRPr lang="en-US" dirty="0"/>
          </a:p>
          <a:p>
            <a:pPr>
              <a:lnSpc>
                <a:spcPct val="100000"/>
              </a:lnSpc>
            </a:pPr>
            <a:endParaRPr lang="en-US" dirty="0"/>
          </a:p>
          <a:p>
            <a:pPr lvl="1">
              <a:lnSpc>
                <a:spcPct val="100000"/>
              </a:lnSpc>
            </a:pPr>
            <a:endParaRPr lang="en-US" dirty="0"/>
          </a:p>
          <a:p>
            <a:pPr lvl="1"/>
            <a:endParaRPr lang="en-US" dirty="0"/>
          </a:p>
          <a:p>
            <a:pPr marL="0" indent="0">
              <a:buNone/>
            </a:pPr>
            <a:endParaRPr lang="en-US" dirty="0"/>
          </a:p>
          <a:p>
            <a:endParaRPr lang="en-US" dirty="0"/>
          </a:p>
          <a:p>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9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56753"/>
            <a:ext cx="9905998" cy="690165"/>
          </a:xfrm>
        </p:spPr>
        <p:txBody>
          <a:bodyPr>
            <a:normAutofit fontScale="90000"/>
          </a:bodyPr>
          <a:lstStyle/>
          <a:p>
            <a:r>
              <a:rPr lang="en-US" dirty="0"/>
              <a:t>OWASP Membership</a:t>
            </a:r>
          </a:p>
        </p:txBody>
      </p:sp>
      <p:pic>
        <p:nvPicPr>
          <p:cNvPr id="3" name="Content Placeholder 2">
            <a:extLst>
              <a:ext uri="{FF2B5EF4-FFF2-40B4-BE49-F238E27FC236}">
                <a16:creationId xmlns:a16="http://schemas.microsoft.com/office/drawing/2014/main" id="{39011C62-99DC-4E31-8AC6-0ADD5942CB97}"/>
              </a:ext>
            </a:extLst>
          </p:cNvPr>
          <p:cNvPicPr>
            <a:picLocks noGrp="1" noChangeAspect="1"/>
          </p:cNvPicPr>
          <p:nvPr>
            <p:ph idx="1"/>
          </p:nvPr>
        </p:nvPicPr>
        <p:blipFill>
          <a:blip r:embed="rId2"/>
          <a:stretch>
            <a:fillRect/>
          </a:stretch>
        </p:blipFill>
        <p:spPr>
          <a:xfrm>
            <a:off x="1083129" y="1494133"/>
            <a:ext cx="9133333" cy="1475570"/>
          </a:xfrm>
          <a:prstGeom prst="rect">
            <a:avLst/>
          </a:prstGeom>
        </p:spPr>
      </p:pic>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7F91C86-37E5-4992-96DF-54D946A71022}"/>
              </a:ext>
            </a:extLst>
          </p:cNvPr>
          <p:cNvSpPr/>
          <p:nvPr/>
        </p:nvSpPr>
        <p:spPr>
          <a:xfrm>
            <a:off x="998290" y="3059668"/>
            <a:ext cx="7593659" cy="369332"/>
          </a:xfrm>
          <a:prstGeom prst="rect">
            <a:avLst/>
          </a:prstGeom>
        </p:spPr>
        <p:txBody>
          <a:bodyPr wrap="square">
            <a:spAutoFit/>
          </a:bodyPr>
          <a:lstStyle/>
          <a:p>
            <a:r>
              <a:rPr lang="en-US" dirty="0">
                <a:solidFill>
                  <a:srgbClr val="7030A0"/>
                </a:solidFill>
                <a:hlinkClick r:id="rId4">
                  <a:extLst>
                    <a:ext uri="{A12FA001-AC4F-418D-AE19-62706E023703}">
                      <ahyp:hlinkClr xmlns:ahyp="http://schemas.microsoft.com/office/drawing/2018/hyperlinkcolor" val="tx"/>
                    </a:ext>
                  </a:extLst>
                </a:hlinkClick>
              </a:rPr>
              <a:t>Membership</a:t>
            </a:r>
            <a:endParaRPr lang="en-US" dirty="0">
              <a:solidFill>
                <a:srgbClr val="7030A0"/>
              </a:solidFill>
            </a:endParaRPr>
          </a:p>
        </p:txBody>
      </p:sp>
      <p:pic>
        <p:nvPicPr>
          <p:cNvPr id="6" name="Picture 5">
            <a:extLst>
              <a:ext uri="{FF2B5EF4-FFF2-40B4-BE49-F238E27FC236}">
                <a16:creationId xmlns:a16="http://schemas.microsoft.com/office/drawing/2014/main" id="{1EB034AE-E56A-4C66-A8C5-2F5EC2F3B22E}"/>
              </a:ext>
            </a:extLst>
          </p:cNvPr>
          <p:cNvPicPr>
            <a:picLocks noChangeAspect="1"/>
          </p:cNvPicPr>
          <p:nvPr/>
        </p:nvPicPr>
        <p:blipFill>
          <a:blip r:embed="rId5"/>
          <a:stretch>
            <a:fillRect/>
          </a:stretch>
        </p:blipFill>
        <p:spPr>
          <a:xfrm>
            <a:off x="1083128" y="3459618"/>
            <a:ext cx="7867925" cy="3212132"/>
          </a:xfrm>
          <a:prstGeom prst="rect">
            <a:avLst/>
          </a:prstGeom>
        </p:spPr>
      </p:pic>
      <p:sp>
        <p:nvSpPr>
          <p:cNvPr id="7" name="Rectangle 6">
            <a:extLst>
              <a:ext uri="{FF2B5EF4-FFF2-40B4-BE49-F238E27FC236}">
                <a16:creationId xmlns:a16="http://schemas.microsoft.com/office/drawing/2014/main" id="{A3FD0168-F1D3-4D56-9636-0D0D513B7E6D}"/>
              </a:ext>
            </a:extLst>
          </p:cNvPr>
          <p:cNvSpPr/>
          <p:nvPr/>
        </p:nvSpPr>
        <p:spPr>
          <a:xfrm>
            <a:off x="3319333" y="781714"/>
            <a:ext cx="6096000" cy="369332"/>
          </a:xfrm>
          <a:prstGeom prst="rect">
            <a:avLst/>
          </a:prstGeom>
        </p:spPr>
        <p:txBody>
          <a:bodyPr>
            <a:spAutoFit/>
          </a:bodyPr>
          <a:lstStyle/>
          <a:p>
            <a:r>
              <a:rPr lang="en-US" dirty="0">
                <a:solidFill>
                  <a:srgbClr val="7030A0"/>
                </a:solidFill>
                <a:hlinkClick r:id="rId6">
                  <a:extLst>
                    <a:ext uri="{A12FA001-AC4F-418D-AE19-62706E023703}">
                      <ahyp:hlinkClr xmlns:ahyp="http://schemas.microsoft.com/office/drawing/2018/hyperlinkcolor" val="tx"/>
                    </a:ext>
                  </a:extLst>
                </a:hlinkClick>
              </a:rPr>
              <a:t>Central PA Chapter</a:t>
            </a:r>
            <a:endParaRPr lang="en-US" dirty="0">
              <a:solidFill>
                <a:srgbClr val="7030A0"/>
              </a:solidFill>
            </a:endParaRPr>
          </a:p>
        </p:txBody>
      </p:sp>
    </p:spTree>
    <p:extLst>
      <p:ext uri="{BB962C8B-B14F-4D97-AF65-F5344CB8AC3E}">
        <p14:creationId xmlns:p14="http://schemas.microsoft.com/office/powerpoint/2010/main" val="651215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OWASP EMAIL - SLACK</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E2CB1C0-7F84-4EE7-BC9B-A9D88FDF64ED}"/>
              </a:ext>
            </a:extLst>
          </p:cNvPr>
          <p:cNvSpPr/>
          <p:nvPr/>
        </p:nvSpPr>
        <p:spPr>
          <a:xfrm>
            <a:off x="581821" y="1492405"/>
            <a:ext cx="11325043" cy="3816429"/>
          </a:xfrm>
          <a:prstGeom prst="rect">
            <a:avLst/>
          </a:prstGeom>
        </p:spPr>
        <p:txBody>
          <a:bodyPr wrap="square">
            <a:spAutoFit/>
          </a:bodyPr>
          <a:lstStyle/>
          <a:p>
            <a:endParaRPr lang="en-US" dirty="0"/>
          </a:p>
          <a:p>
            <a:endParaRPr lang="en-US" dirty="0"/>
          </a:p>
          <a:p>
            <a:endParaRPr lang="en-US" dirty="0"/>
          </a:p>
          <a:p>
            <a:r>
              <a:rPr lang="en-US" dirty="0">
                <a:solidFill>
                  <a:srgbClr val="7030A0"/>
                </a:solidFill>
                <a:hlinkClick r:id="rId3">
                  <a:extLst>
                    <a:ext uri="{A12FA001-AC4F-418D-AE19-62706E023703}">
                      <ahyp:hlinkClr xmlns:ahyp="http://schemas.microsoft.com/office/drawing/2018/hyperlinkcolor" val="tx"/>
                    </a:ext>
                  </a:extLst>
                </a:hlinkClick>
              </a:rPr>
              <a:t>Sign Up - Email</a:t>
            </a:r>
            <a:endParaRPr lang="en-US" sz="2000" dirty="0">
              <a:solidFill>
                <a:srgbClr val="7030A0"/>
              </a:solidFill>
            </a:endParaRPr>
          </a:p>
          <a:p>
            <a:pPr>
              <a:lnSpc>
                <a:spcPct val="300000"/>
              </a:lnSpc>
            </a:pPr>
            <a:r>
              <a:rPr lang="en-US" dirty="0">
                <a:solidFill>
                  <a:srgbClr val="7030A0"/>
                </a:solidFill>
                <a:hlinkClick r:id="rId4">
                  <a:extLst>
                    <a:ext uri="{A12FA001-AC4F-418D-AE19-62706E023703}">
                      <ahyp:hlinkClr xmlns:ahyp="http://schemas.microsoft.com/office/drawing/2018/hyperlinkcolor" val="tx"/>
                    </a:ext>
                  </a:extLst>
                </a:hlinkClick>
              </a:rPr>
              <a:t>SLACK –</a:t>
            </a:r>
            <a:r>
              <a:rPr lang="en-US" dirty="0" err="1">
                <a:solidFill>
                  <a:srgbClr val="7030A0"/>
                </a:solidFill>
                <a:hlinkClick r:id="rId4">
                  <a:extLst>
                    <a:ext uri="{A12FA001-AC4F-418D-AE19-62706E023703}">
                      <ahyp:hlinkClr xmlns:ahyp="http://schemas.microsoft.com/office/drawing/2018/hyperlinkcolor" val="tx"/>
                    </a:ext>
                  </a:extLst>
                </a:hlinkClick>
              </a:rPr>
              <a:t>CentralPA</a:t>
            </a:r>
            <a:r>
              <a:rPr lang="en-US" dirty="0">
                <a:solidFill>
                  <a:srgbClr val="7030A0"/>
                </a:solidFill>
                <a:hlinkClick r:id="rId4">
                  <a:extLst>
                    <a:ext uri="{A12FA001-AC4F-418D-AE19-62706E023703}">
                      <ahyp:hlinkClr xmlns:ahyp="http://schemas.microsoft.com/office/drawing/2018/hyperlinkcolor" val="tx"/>
                    </a:ext>
                  </a:extLst>
                </a:hlinkClick>
              </a:rPr>
              <a:t>-OWASP</a:t>
            </a:r>
            <a:endParaRPr lang="en-US" dirty="0">
              <a:solidFill>
                <a:srgbClr val="7030A0"/>
              </a:solidFill>
            </a:endParaRPr>
          </a:p>
          <a:p>
            <a:pPr>
              <a:lnSpc>
                <a:spcPct val="300000"/>
              </a:lnSpc>
            </a:pPr>
            <a:endParaRPr lang="en-US" sz="800"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41714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OWASP - INFO</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E2CB1C0-7F84-4EE7-BC9B-A9D88FDF64ED}"/>
              </a:ext>
            </a:extLst>
          </p:cNvPr>
          <p:cNvSpPr/>
          <p:nvPr/>
        </p:nvSpPr>
        <p:spPr>
          <a:xfrm>
            <a:off x="581822" y="1492405"/>
            <a:ext cx="10644326" cy="5355312"/>
          </a:xfrm>
          <a:prstGeom prst="rect">
            <a:avLst/>
          </a:prstGeom>
        </p:spPr>
        <p:txBody>
          <a:bodyPr wrap="square">
            <a:spAutoFit/>
          </a:bodyPr>
          <a:lstStyle/>
          <a:p>
            <a:pPr marL="285750" indent="-285750">
              <a:buFont typeface="Arial" panose="020B0604020202020204" pitchFamily="34" charset="0"/>
              <a:buChar char="•"/>
            </a:pPr>
            <a:r>
              <a:rPr lang="en-US" dirty="0">
                <a:solidFill>
                  <a:srgbClr val="7030A0"/>
                </a:solidFill>
                <a:hlinkClick r:id="rId3">
                  <a:extLst>
                    <a:ext uri="{A12FA001-AC4F-418D-AE19-62706E023703}">
                      <ahyp:hlinkClr xmlns:ahyp="http://schemas.microsoft.com/office/drawing/2018/hyperlinkcolor" val="tx"/>
                    </a:ext>
                  </a:extLst>
                </a:hlinkClick>
              </a:rPr>
              <a:t>OWASP Serverless Top 10 Project </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Cody who leads Hacker One’s “Hacker 101” (https://www.hackerone.com/hacker101) CTF platform and volunteered to coordinate with us for an online OWASP / WIA CTF on International Women’s Day (Friday, March 8). </a:t>
            </a:r>
          </a:p>
          <a:p>
            <a:endParaRPr lang="en-US" dirty="0"/>
          </a:p>
          <a:p>
            <a:pPr marL="285750" indent="-285750">
              <a:buFont typeface="Arial" panose="020B0604020202020204" pitchFamily="34" charset="0"/>
              <a:buChar char="•"/>
            </a:pPr>
            <a:r>
              <a:rPr lang="en-US" dirty="0"/>
              <a:t>Open Source application security tools</a:t>
            </a:r>
          </a:p>
          <a:p>
            <a:r>
              <a:rPr lang="en-US" dirty="0"/>
              <a:t>https://www.owasp.org/index.php/Free_for_Open_Source_Application_Security_Tools</a:t>
            </a:r>
          </a:p>
          <a:p>
            <a:r>
              <a:rPr lang="en-US" dirty="0"/>
              <a:t>https://www.owasp.org/index.php/Source_Code_Analysis_Tools - i.e., SAST</a:t>
            </a:r>
          </a:p>
          <a:p>
            <a:r>
              <a:rPr lang="en-US" dirty="0"/>
              <a:t>https://www.owasp.org/index.php/Category:Vulnerability_Scanning_Tools - i.e., DAST</a:t>
            </a:r>
          </a:p>
          <a:p>
            <a:r>
              <a:rPr lang="en-US" dirty="0"/>
              <a:t>https://www.owasp.org/index.php/Software_Composition_Analysis - i.e., SCA  (This one is a NEW DRAFT being developed by Steve </a:t>
            </a:r>
            <a:r>
              <a:rPr lang="en-US" dirty="0" err="1"/>
              <a:t>Springett</a:t>
            </a:r>
            <a:r>
              <a:rPr lang="en-US" dirty="0"/>
              <a:t>)</a:t>
            </a:r>
          </a:p>
          <a:p>
            <a:endParaRPr lang="en-US" dirty="0"/>
          </a:p>
          <a:p>
            <a:endParaRPr lang="en-US" dirty="0"/>
          </a:p>
          <a:p>
            <a:pPr marL="285750" indent="-285750">
              <a:buFont typeface="Arial" panose="020B0604020202020204" pitchFamily="34" charset="0"/>
              <a:buChar char="•"/>
            </a:pPr>
            <a:r>
              <a:rPr lang="en-US" dirty="0">
                <a:solidFill>
                  <a:srgbClr val="7030A0"/>
                </a:solidFill>
                <a:hlinkClick r:id="rId4">
                  <a:extLst>
                    <a:ext uri="{A12FA001-AC4F-418D-AE19-62706E023703}">
                      <ahyp:hlinkClr xmlns:ahyp="http://schemas.microsoft.com/office/drawing/2018/hyperlinkcolor" val="tx"/>
                    </a:ext>
                  </a:extLst>
                </a:hlinkClick>
              </a:rPr>
              <a:t>OWASP YOUTUBE </a:t>
            </a:r>
            <a:r>
              <a:rPr lang="en-US" dirty="0"/>
              <a:t>Channel</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13381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32945" y="176964"/>
            <a:ext cx="8713249" cy="866328"/>
          </a:xfrm>
        </p:spPr>
        <p:txBody>
          <a:bodyPr>
            <a:normAutofit/>
          </a:bodyPr>
          <a:lstStyle/>
          <a:p>
            <a:r>
              <a:rPr lang="en-US" dirty="0"/>
              <a:t>OSCP or  CTF</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sz="half" idx="1"/>
          </p:nvPr>
        </p:nvSpPr>
        <p:spPr>
          <a:xfrm>
            <a:off x="491613" y="1455174"/>
            <a:ext cx="5333115" cy="4717026"/>
          </a:xfrm>
        </p:spPr>
        <p:txBody>
          <a:bodyPr>
            <a:normAutofit/>
          </a:bodyPr>
          <a:lstStyle/>
          <a:p>
            <a:r>
              <a:rPr lang="en-US" dirty="0"/>
              <a:t>OSCP is the most well-recognized and respected certification for info security professionals</a:t>
            </a:r>
          </a:p>
          <a:p>
            <a:r>
              <a:rPr lang="en-US" dirty="0"/>
              <a:t>To become certified, you must complete Offensive Security’s Penetration Testing with Kali Linux (</a:t>
            </a:r>
            <a:r>
              <a:rPr lang="en-US" dirty="0" err="1"/>
              <a:t>PwK</a:t>
            </a:r>
            <a:r>
              <a:rPr lang="en-US" dirty="0"/>
              <a:t>) course and pass the 24-hour hands-on exam</a:t>
            </a:r>
          </a:p>
          <a:p>
            <a:r>
              <a:rPr lang="en-US" dirty="0"/>
              <a:t>An OSCP has mastered a comprehensive and practical understanding of the penetration testing process</a:t>
            </a:r>
          </a:p>
          <a:p>
            <a:r>
              <a:rPr lang="en-US" dirty="0"/>
              <a:t>For hands-on experience, each student receives access to a virtual penetration testing lab where techniques learned within the course can be practiced</a:t>
            </a:r>
          </a:p>
          <a:p>
            <a:pPr marL="274320" lvl="1" indent="0">
              <a:buNone/>
            </a:pPr>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11E785E-C7BC-4550-BE13-4989CE268B8B}"/>
              </a:ext>
            </a:extLst>
          </p:cNvPr>
          <p:cNvPicPr>
            <a:picLocks noChangeAspect="1"/>
          </p:cNvPicPr>
          <p:nvPr/>
        </p:nvPicPr>
        <p:blipFill>
          <a:blip r:embed="rId4"/>
          <a:stretch>
            <a:fillRect/>
          </a:stretch>
        </p:blipFill>
        <p:spPr>
          <a:xfrm>
            <a:off x="6096000" y="1455174"/>
            <a:ext cx="5097592" cy="3336407"/>
          </a:xfrm>
          <a:prstGeom prst="rect">
            <a:avLst/>
          </a:prstGeom>
        </p:spPr>
      </p:pic>
    </p:spTree>
    <p:extLst>
      <p:ext uri="{BB962C8B-B14F-4D97-AF65-F5344CB8AC3E}">
        <p14:creationId xmlns:p14="http://schemas.microsoft.com/office/powerpoint/2010/main" val="3622219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32945" y="176964"/>
            <a:ext cx="8713249" cy="866328"/>
          </a:xfrm>
        </p:spPr>
        <p:txBody>
          <a:bodyPr>
            <a:normAutofit/>
          </a:bodyPr>
          <a:lstStyle/>
          <a:p>
            <a:r>
              <a:rPr lang="en-US" dirty="0"/>
              <a:t>Bug Bounty</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sz="half" idx="1"/>
          </p:nvPr>
        </p:nvSpPr>
        <p:spPr>
          <a:xfrm>
            <a:off x="491613" y="1455174"/>
            <a:ext cx="5333115" cy="4717026"/>
          </a:xfrm>
        </p:spPr>
        <p:txBody>
          <a:bodyPr>
            <a:normAutofit/>
          </a:bodyPr>
          <a:lstStyle/>
          <a:p>
            <a:pPr marL="274320" lvl="1" indent="0">
              <a:buNone/>
            </a:pPr>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6F74D0F-80B7-4630-9E04-7ACA68CD58A4}"/>
              </a:ext>
            </a:extLst>
          </p:cNvPr>
          <p:cNvPicPr>
            <a:picLocks noChangeAspect="1"/>
          </p:cNvPicPr>
          <p:nvPr/>
        </p:nvPicPr>
        <p:blipFill>
          <a:blip r:embed="rId4"/>
          <a:stretch>
            <a:fillRect/>
          </a:stretch>
        </p:blipFill>
        <p:spPr>
          <a:xfrm>
            <a:off x="949754" y="1455174"/>
            <a:ext cx="5219048" cy="3104762"/>
          </a:xfrm>
          <a:prstGeom prst="rect">
            <a:avLst/>
          </a:prstGeom>
        </p:spPr>
      </p:pic>
    </p:spTree>
    <p:extLst>
      <p:ext uri="{BB962C8B-B14F-4D97-AF65-F5344CB8AC3E}">
        <p14:creationId xmlns:p14="http://schemas.microsoft.com/office/powerpoint/2010/main" val="3034825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5148" y="89551"/>
            <a:ext cx="7913100" cy="922679"/>
          </a:xfrm>
        </p:spPr>
        <p:txBody>
          <a:bodyPr>
            <a:normAutofit/>
          </a:bodyPr>
          <a:lstStyle/>
          <a:p>
            <a:r>
              <a:rPr lang="en-US" dirty="0"/>
              <a:t>Pentest+</a:t>
            </a:r>
          </a:p>
        </p:txBody>
      </p:sp>
      <p:sp>
        <p:nvSpPr>
          <p:cNvPr id="6" name="Content Placeholder 5">
            <a:extLst>
              <a:ext uri="{FF2B5EF4-FFF2-40B4-BE49-F238E27FC236}">
                <a16:creationId xmlns:a16="http://schemas.microsoft.com/office/drawing/2014/main" id="{7F62D5F0-BC0A-4A5D-9DF7-99F18F9975FA}"/>
              </a:ext>
            </a:extLst>
          </p:cNvPr>
          <p:cNvSpPr>
            <a:spLocks noGrp="1"/>
          </p:cNvSpPr>
          <p:nvPr>
            <p:ph sz="half" idx="1"/>
          </p:nvPr>
        </p:nvSpPr>
        <p:spPr/>
        <p:txBody>
          <a:bodyPr>
            <a:normAutofit/>
          </a:bodyPr>
          <a:lstStyle/>
          <a:p>
            <a:r>
              <a:rPr lang="en-US" dirty="0"/>
              <a:t>Our next </a:t>
            </a:r>
            <a:r>
              <a:rPr lang="en-US" dirty="0" err="1"/>
              <a:t>PenTest</a:t>
            </a:r>
            <a:r>
              <a:rPr lang="en-US" dirty="0"/>
              <a:t>+ Item Writing Workshop is April 22-26. If you are interested in attending, please respond by February 8th with your interest, and please note that seats are limited and often fill quickly. Receipt of this email does not guarantee a seat.</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64E3400-2550-4A75-8698-E5E3769A0230}"/>
              </a:ext>
            </a:extLst>
          </p:cNvPr>
          <p:cNvPicPr>
            <a:picLocks noChangeAspect="1"/>
          </p:cNvPicPr>
          <p:nvPr/>
        </p:nvPicPr>
        <p:blipFill>
          <a:blip r:embed="rId3"/>
          <a:stretch>
            <a:fillRect/>
          </a:stretch>
        </p:blipFill>
        <p:spPr>
          <a:xfrm>
            <a:off x="6096001" y="76247"/>
            <a:ext cx="5899922" cy="6692202"/>
          </a:xfrm>
          <a:prstGeom prst="rect">
            <a:avLst/>
          </a:prstGeom>
        </p:spPr>
      </p:pic>
    </p:spTree>
    <p:extLst>
      <p:ext uri="{BB962C8B-B14F-4D97-AF65-F5344CB8AC3E}">
        <p14:creationId xmlns:p14="http://schemas.microsoft.com/office/powerpoint/2010/main" val="8391099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5163</TotalTime>
  <Words>849</Words>
  <Application>Microsoft Office PowerPoint</Application>
  <PresentationFormat>Widescreen</PresentationFormat>
  <Paragraphs>221</Paragraphs>
  <Slides>28</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Georgia</vt:lpstr>
      <vt:lpstr>Trebuchet MS</vt:lpstr>
      <vt:lpstr>Wingdings</vt:lpstr>
      <vt:lpstr>Wood Type</vt:lpstr>
      <vt:lpstr>OWASP - Central Pennsylvania</vt:lpstr>
      <vt:lpstr>Admin notes</vt:lpstr>
      <vt:lpstr>Today’s Agenda</vt:lpstr>
      <vt:lpstr>OWASP Membership</vt:lpstr>
      <vt:lpstr>OWASP EMAIL - SLACK</vt:lpstr>
      <vt:lpstr>OWASP - INFO</vt:lpstr>
      <vt:lpstr>OSCP or  CTF</vt:lpstr>
      <vt:lpstr>Bug Bounty</vt:lpstr>
      <vt:lpstr>Pentest+</vt:lpstr>
      <vt:lpstr>Phishing</vt:lpstr>
      <vt:lpstr>Phishing</vt:lpstr>
      <vt:lpstr>Phishing – simple </vt:lpstr>
      <vt:lpstr>Phishing – hotmail</vt:lpstr>
      <vt:lpstr>Phishing – get user list</vt:lpstr>
      <vt:lpstr>Phishing – EMAIL</vt:lpstr>
      <vt:lpstr>Phishing – website aspx </vt:lpstr>
      <vt:lpstr>Phishing – Decode</vt:lpstr>
      <vt:lpstr>Phishing – add username</vt:lpstr>
      <vt:lpstr>Webinar</vt:lpstr>
      <vt:lpstr>Tool - Slingshot</vt:lpstr>
      <vt:lpstr>Tool -  weevely</vt:lpstr>
      <vt:lpstr>Tool - terminator</vt:lpstr>
      <vt:lpstr>Tool -  Tree</vt:lpstr>
      <vt:lpstr>Tool - UFW</vt:lpstr>
      <vt:lpstr>Tool– IPcalc</vt:lpstr>
      <vt:lpstr>OWASP INFO – Home Work</vt:lpstr>
      <vt:lpstr>OWASP INFO - Home Work</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PA OWASP Chapter</dc:title>
  <dc:creator>Nathan Cooper</dc:creator>
  <cp:lastModifiedBy>Nathan Cooper</cp:lastModifiedBy>
  <cp:revision>147</cp:revision>
  <dcterms:created xsi:type="dcterms:W3CDTF">2018-11-22T11:28:30Z</dcterms:created>
  <dcterms:modified xsi:type="dcterms:W3CDTF">2019-02-03T14:39:42Z</dcterms:modified>
</cp:coreProperties>
</file>